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E7B8-61DF-40B8-8FE7-FD2C4D32E6E3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6CB04-8740-4585-BEB2-4603DB7EE1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Sustainability, Equity and Social Justice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Preparing today’s K-20 population for tomorrow’s sustainable world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the skills of Latino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latimes.com</a:t>
            </a:r>
          </a:p>
          <a:p>
            <a:pPr>
              <a:buNone/>
            </a:pPr>
            <a:r>
              <a:rPr lang="en-US" b="1" dirty="0" smtClean="0"/>
              <a:t>“Study </a:t>
            </a:r>
            <a:r>
              <a:rPr lang="en-US" b="1" dirty="0" smtClean="0"/>
              <a:t>finds traffic pollution can </a:t>
            </a:r>
            <a:r>
              <a:rPr lang="en-US" b="1" dirty="0" smtClean="0"/>
              <a:t>speed hardening </a:t>
            </a:r>
            <a:r>
              <a:rPr lang="en-US" b="1" dirty="0" smtClean="0"/>
              <a:t>of </a:t>
            </a:r>
            <a:r>
              <a:rPr lang="en-US" b="1" dirty="0" smtClean="0"/>
              <a:t>arteries”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People living within 328 feet of an L.A. freeway were found to have twice the average progression of atherosclerosis -- thickening of artery walls that can lead to heart disease and stroke.</a:t>
            </a:r>
          </a:p>
          <a:p>
            <a:pPr>
              <a:buNone/>
            </a:pPr>
            <a:r>
              <a:rPr lang="en-US" dirty="0" smtClean="0"/>
              <a:t>By Margot Roosevelt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ournal.pone.0009096.t002[1]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81000"/>
            <a:ext cx="4572000" cy="629174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Organic Intellectuals and </a:t>
            </a:r>
            <a:br>
              <a:rPr lang="en-US" b="1" dirty="0" smtClean="0"/>
            </a:br>
            <a:r>
              <a:rPr lang="en-US" b="1" dirty="0" smtClean="0"/>
              <a:t>non-traditional “assets”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Students lived experiences with non-sustainability practices</a:t>
            </a:r>
          </a:p>
          <a:p>
            <a:r>
              <a:rPr lang="en-US" dirty="0" smtClean="0"/>
              <a:t>Eye witnesses to impact of poor urban planning, environmental and economic policies and short sighted laws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?????????????????????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Why include </a:t>
            </a:r>
          </a:p>
          <a:p>
            <a:pPr algn="ctr">
              <a:buNone/>
            </a:pPr>
            <a:r>
              <a:rPr lang="en-US" sz="6600" b="1" dirty="0" smtClean="0"/>
              <a:t>equity and social justice?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!!!!!!!!!!!!!!!!!!!!!!!!!!!!!!!!!!!!!!!!!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smtClean="0"/>
              <a:t>Sustainability as a new paradigm or ethos cannot be separated or isolated from the </a:t>
            </a:r>
            <a:r>
              <a:rPr lang="en-US" sz="4400" b="1" dirty="0" smtClean="0">
                <a:solidFill>
                  <a:srgbClr val="FF0000"/>
                </a:solidFill>
              </a:rPr>
              <a:t>historical, political or economic </a:t>
            </a:r>
            <a:r>
              <a:rPr lang="en-US" sz="4400" b="1" i="1" dirty="0" smtClean="0"/>
              <a:t>realities</a:t>
            </a:r>
            <a:r>
              <a:rPr lang="en-US" sz="4400" b="1" dirty="0" smtClean="0"/>
              <a:t> of 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C000"/>
                </a:solidFill>
              </a:rPr>
              <a:t>social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Legacies of institutional racism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1846-1848 U.S.-Mexico War</a:t>
            </a:r>
          </a:p>
          <a:p>
            <a:r>
              <a:rPr lang="en-US" dirty="0" smtClean="0"/>
              <a:t>1848 Annexation of the U.S. Southwest</a:t>
            </a:r>
          </a:p>
          <a:p>
            <a:pPr lvl="1"/>
            <a:r>
              <a:rPr lang="en-US" dirty="0" smtClean="0"/>
              <a:t>Treaty of  Guadalupe Hidalgo</a:t>
            </a:r>
          </a:p>
          <a:p>
            <a:r>
              <a:rPr lang="en-US" dirty="0" smtClean="0"/>
              <a:t>Slow erosion of political and economic power of Mexican origin population</a:t>
            </a:r>
          </a:p>
          <a:p>
            <a:r>
              <a:rPr lang="en-US" dirty="0" smtClean="0"/>
              <a:t>Official segregation policies</a:t>
            </a:r>
          </a:p>
          <a:p>
            <a:r>
              <a:rPr lang="en-US" dirty="0" smtClean="0"/>
              <a:t>Loss of legal (juridical and legislative) power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Post-1880s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Boom of West Coast agriculture</a:t>
            </a:r>
          </a:p>
          <a:p>
            <a:r>
              <a:rPr lang="en-US" dirty="0" smtClean="0"/>
              <a:t>Era of Chinese and Asian exclusion laws</a:t>
            </a:r>
          </a:p>
          <a:p>
            <a:pPr lvl="1"/>
            <a:r>
              <a:rPr lang="en-US" dirty="0" smtClean="0"/>
              <a:t>Loss of dependable “cheap labor” workforce</a:t>
            </a:r>
          </a:p>
          <a:p>
            <a:r>
              <a:rPr lang="en-US" dirty="0" smtClean="0"/>
              <a:t>1880-present: Latinos position in the U.S. social structure is as:</a:t>
            </a:r>
          </a:p>
          <a:p>
            <a:pPr lvl="1"/>
            <a:r>
              <a:rPr lang="en-US" dirty="0" smtClean="0"/>
              <a:t>“cheap labor”</a:t>
            </a:r>
          </a:p>
          <a:p>
            <a:pPr lvl="1"/>
            <a:r>
              <a:rPr lang="en-US" dirty="0" smtClean="0"/>
              <a:t>Worker</a:t>
            </a:r>
          </a:p>
          <a:p>
            <a:pPr lvl="1"/>
            <a:r>
              <a:rPr lang="en-US" dirty="0" smtClean="0"/>
              <a:t>Laborer (both skilled and unskilled)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Legacies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143000"/>
            <a:ext cx="4267200" cy="553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1267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Creating a model of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social </a:t>
            </a:r>
            <a:r>
              <a:rPr lang="en-US" b="1" dirty="0" smtClean="0"/>
              <a:t>transformation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Social Structure</a:t>
            </a:r>
          </a:p>
          <a:p>
            <a:pPr lvl="1"/>
            <a:r>
              <a:rPr lang="en-US" sz="4400" b="1" dirty="0" smtClean="0"/>
              <a:t>Thinking</a:t>
            </a:r>
          </a:p>
          <a:p>
            <a:pPr lvl="1"/>
            <a:r>
              <a:rPr lang="en-US" sz="4400" b="1" dirty="0" smtClean="0"/>
              <a:t>Imagination</a:t>
            </a:r>
          </a:p>
          <a:p>
            <a:pPr lvl="1"/>
            <a:r>
              <a:rPr lang="en-US" sz="4400" b="1" dirty="0" smtClean="0"/>
              <a:t>Economics</a:t>
            </a:r>
          </a:p>
          <a:p>
            <a:pPr lvl="1"/>
            <a:r>
              <a:rPr lang="en-US" sz="4400" b="1" dirty="0" smtClean="0"/>
              <a:t>Politics</a:t>
            </a:r>
            <a:endParaRPr lang="en-US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laborers to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Expectations that more Latino students need to have access to higher education at the undergraduate (2 year and 4 year) and the graduate (MA, MBA, MSW, JD, MD, </a:t>
            </a:r>
            <a:r>
              <a:rPr lang="en-US" sz="4400" dirty="0" err="1" smtClean="0"/>
              <a:t>EdD</a:t>
            </a:r>
            <a:r>
              <a:rPr lang="en-US" sz="4400" dirty="0" smtClean="0"/>
              <a:t>, PhD, etc) levels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Sustainability, Equity and Social Justice</vt:lpstr>
      <vt:lpstr>?????????????????????</vt:lpstr>
      <vt:lpstr>!!!!!!!!!!!!!!!!!!!!!!!!!!!!!!!!!!!!!!!!!</vt:lpstr>
      <vt:lpstr>Legacies of institutional racism</vt:lpstr>
      <vt:lpstr>Post-1880s legacy</vt:lpstr>
      <vt:lpstr>Educational Legacies</vt:lpstr>
      <vt:lpstr>Slide 7</vt:lpstr>
      <vt:lpstr>Creating a model of  social transformation</vt:lpstr>
      <vt:lpstr>From laborers to leaders</vt:lpstr>
      <vt:lpstr>Understanding the skills of Latino Students</vt:lpstr>
      <vt:lpstr>Slide 11</vt:lpstr>
      <vt:lpstr>Organic Intellectuals and  non-traditional “assets”</vt:lpstr>
    </vt:vector>
  </TitlesOfParts>
  <Company>California State University, Fullerton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Campus User</dc:creator>
  <cp:lastModifiedBy>Campus User</cp:lastModifiedBy>
  <cp:revision>14</cp:revision>
  <dcterms:created xsi:type="dcterms:W3CDTF">2010-02-18T19:01:08Z</dcterms:created>
  <dcterms:modified xsi:type="dcterms:W3CDTF">2010-02-18T22:33:37Z</dcterms:modified>
</cp:coreProperties>
</file>