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5"/>
  </p:notesMasterIdLst>
  <p:handoutMasterIdLst>
    <p:handoutMasterId r:id="rId36"/>
  </p:handoutMasterIdLst>
  <p:sldIdLst>
    <p:sldId id="280" r:id="rId4"/>
    <p:sldId id="281" r:id="rId5"/>
    <p:sldId id="282" r:id="rId6"/>
    <p:sldId id="272" r:id="rId7"/>
    <p:sldId id="295" r:id="rId8"/>
    <p:sldId id="273" r:id="rId9"/>
    <p:sldId id="274" r:id="rId10"/>
    <p:sldId id="277" r:id="rId11"/>
    <p:sldId id="284" r:id="rId12"/>
    <p:sldId id="307" r:id="rId13"/>
    <p:sldId id="297" r:id="rId14"/>
    <p:sldId id="290" r:id="rId15"/>
    <p:sldId id="302" r:id="rId16"/>
    <p:sldId id="303" r:id="rId17"/>
    <p:sldId id="292" r:id="rId18"/>
    <p:sldId id="301" r:id="rId19"/>
    <p:sldId id="279" r:id="rId20"/>
    <p:sldId id="291" r:id="rId21"/>
    <p:sldId id="278" r:id="rId22"/>
    <p:sldId id="298" r:id="rId23"/>
    <p:sldId id="285" r:id="rId24"/>
    <p:sldId id="304" r:id="rId25"/>
    <p:sldId id="286" r:id="rId26"/>
    <p:sldId id="289" r:id="rId27"/>
    <p:sldId id="287" r:id="rId28"/>
    <p:sldId id="293" r:id="rId29"/>
    <p:sldId id="310" r:id="rId30"/>
    <p:sldId id="294" r:id="rId31"/>
    <p:sldId id="288" r:id="rId32"/>
    <p:sldId id="299" r:id="rId33"/>
    <p:sldId id="296"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5" autoAdjust="0"/>
    <p:restoredTop sz="85159" autoAdjust="0"/>
  </p:normalViewPr>
  <p:slideViewPr>
    <p:cSldViewPr>
      <p:cViewPr>
        <p:scale>
          <a:sx n="100" d="100"/>
          <a:sy n="100" d="100"/>
        </p:scale>
        <p:origin x="-13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420" y="6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64" tIns="46582" rIns="93164" bIns="46582" rtlCol="0"/>
          <a:lstStyle>
            <a:lvl1pPr algn="r" fontAlgn="auto">
              <a:spcBef>
                <a:spcPts val="0"/>
              </a:spcBef>
              <a:spcAft>
                <a:spcPts val="0"/>
              </a:spcAft>
              <a:defRPr sz="1200" smtClean="0">
                <a:latin typeface="+mn-lt"/>
              </a:defRPr>
            </a:lvl1pPr>
          </a:lstStyle>
          <a:p>
            <a:pPr>
              <a:defRPr/>
            </a:pPr>
            <a:r>
              <a:rPr lang="en-US" smtClean="0"/>
              <a:t>11/13/2009</a:t>
            </a: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4" tIns="46582" rIns="93164" bIns="46582" rtlCol="0" anchor="b"/>
          <a:lstStyle>
            <a:lvl1pPr algn="r" fontAlgn="auto">
              <a:spcBef>
                <a:spcPts val="0"/>
              </a:spcBef>
              <a:spcAft>
                <a:spcPts val="0"/>
              </a:spcAft>
              <a:defRPr sz="1200" smtClean="0">
                <a:latin typeface="+mn-lt"/>
              </a:defRPr>
            </a:lvl1pPr>
          </a:lstStyle>
          <a:p>
            <a:pPr>
              <a:defRPr/>
            </a:pPr>
            <a:fld id="{AF2C5298-70F1-4F9C-BA08-6BBD5EEA8F2B}" type="slidenum">
              <a:rPr lang="en-US"/>
              <a:pPr>
                <a:defRPr/>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64" tIns="46582" rIns="93164" bIns="46582" rtlCol="0"/>
          <a:lstStyle>
            <a:lvl1pPr algn="r" fontAlgn="auto">
              <a:spcBef>
                <a:spcPts val="0"/>
              </a:spcBef>
              <a:spcAft>
                <a:spcPts val="0"/>
              </a:spcAft>
              <a:defRPr sz="1200" smtClean="0">
                <a:latin typeface="+mn-lt"/>
              </a:defRPr>
            </a:lvl1pPr>
          </a:lstStyle>
          <a:p>
            <a:pPr>
              <a:defRPr/>
            </a:pPr>
            <a:r>
              <a:rPr lang="en-US" smtClean="0"/>
              <a:t>11/13/2009</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4" tIns="46582" rIns="93164" bIns="46582" rtlCol="0" anchor="b"/>
          <a:lstStyle>
            <a:lvl1pPr algn="r" fontAlgn="auto">
              <a:spcBef>
                <a:spcPts val="0"/>
              </a:spcBef>
              <a:spcAft>
                <a:spcPts val="0"/>
              </a:spcAft>
              <a:defRPr sz="1200" smtClean="0">
                <a:latin typeface="+mn-lt"/>
              </a:defRPr>
            </a:lvl1pPr>
          </a:lstStyle>
          <a:p>
            <a:pPr>
              <a:defRPr/>
            </a:pPr>
            <a:fld id="{6D33B4AF-A1EF-4E93-B763-6E0F567FCB52}"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5B4785-C7C4-4B97-BB8C-8D2ECC7802B4}" type="slidenum">
              <a:rPr lang="en-US"/>
              <a:pPr fontAlgn="base">
                <a:spcBef>
                  <a:spcPct val="0"/>
                </a:spcBef>
                <a:spcAft>
                  <a:spcPct val="0"/>
                </a:spcAft>
              </a:pPr>
              <a:t>1</a:t>
            </a:fld>
            <a:endParaRPr lang="en-US" dirty="0"/>
          </a:p>
        </p:txBody>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tabLst>
                <a:tab pos="234950" algn="l"/>
                <a:tab pos="469900" algn="l"/>
                <a:tab pos="695325" algn="l"/>
              </a:tabLst>
            </a:pPr>
            <a:r>
              <a:rPr lang="en-US" dirty="0" smtClean="0"/>
              <a:t>I. 	A.  Welcome &amp; Opening Remarks	Dr. </a:t>
            </a:r>
            <a:r>
              <a:rPr lang="pt-BR" sz="1200" kern="1200" dirty="0" smtClean="0">
                <a:solidFill>
                  <a:schemeClr val="tx1"/>
                </a:solidFill>
                <a:latin typeface="+mn-lt"/>
                <a:ea typeface="+mn-ea"/>
                <a:cs typeface="+mn-cs"/>
              </a:rPr>
              <a:t>Milton Gordon</a:t>
            </a:r>
            <a:r>
              <a:rPr lang="en-US" dirty="0" smtClean="0"/>
              <a:t>	 </a:t>
            </a:r>
          </a:p>
          <a:p>
            <a:pPr>
              <a:spcBef>
                <a:spcPct val="0"/>
              </a:spcBef>
              <a:tabLst>
                <a:tab pos="234950" algn="l"/>
                <a:tab pos="469900" algn="l"/>
                <a:tab pos="695325" algn="l"/>
              </a:tabLst>
            </a:pPr>
            <a:r>
              <a:rPr lang="en-US" dirty="0" smtClean="0"/>
              <a:t>	B 	Introductions </a:t>
            </a:r>
          </a:p>
          <a:p>
            <a:pPr>
              <a:spcBef>
                <a:spcPct val="0"/>
              </a:spcBef>
              <a:tabLst>
                <a:tab pos="234950" algn="l"/>
                <a:tab pos="469900" algn="l"/>
                <a:tab pos="695325" algn="l"/>
              </a:tabLst>
            </a:pPr>
            <a:endParaRPr lang="en-US" dirty="0" smtClean="0"/>
          </a:p>
          <a:p>
            <a:pPr>
              <a:spcBef>
                <a:spcPct val="0"/>
              </a:spcBef>
              <a:tabLst>
                <a:tab pos="234950" algn="l"/>
                <a:tab pos="469900" algn="l"/>
                <a:tab pos="695325" algn="l"/>
              </a:tabLst>
            </a:pPr>
            <a:r>
              <a:rPr lang="en-US" dirty="0" smtClean="0"/>
              <a:t>(Go to next slide for Agenda)</a:t>
            </a:r>
          </a:p>
          <a:p>
            <a:pPr>
              <a:spcBef>
                <a:spcPct val="0"/>
              </a:spcBef>
              <a:tabLst>
                <a:tab pos="234950" algn="l"/>
                <a:tab pos="469900" algn="l"/>
                <a:tab pos="695325" algn="l"/>
              </a:tabLst>
            </a:pPr>
            <a:r>
              <a:rPr lang="en-US" dirty="0" smtClean="0"/>
              <a:t> 		</a:t>
            </a:r>
          </a:p>
          <a:p>
            <a:pPr>
              <a:spcBef>
                <a:spcPct val="0"/>
              </a:spcBef>
              <a:tabLst>
                <a:tab pos="234950" algn="l"/>
                <a:tab pos="469900" algn="l"/>
                <a:tab pos="695325" algn="l"/>
              </a:tabLst>
            </a:pPr>
            <a:endParaRPr lang="en-US" dirty="0" smtClean="0"/>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79463" y="4416425"/>
            <a:ext cx="5607050" cy="4183063"/>
          </a:xfrm>
        </p:spPr>
        <p:txBody>
          <a:bodyPr>
            <a:normAutofit/>
          </a:bodyPr>
          <a:lstStyle/>
          <a:p>
            <a:pPr marL="291136" indent="-291136" fontAlgn="auto">
              <a:spcBef>
                <a:spcPts val="0"/>
              </a:spcBef>
              <a:spcAft>
                <a:spcPts val="0"/>
              </a:spcAft>
              <a:tabLst>
                <a:tab pos="347747" algn="l"/>
                <a:tab pos="695493" algn="l"/>
                <a:tab pos="1043241" algn="l"/>
                <a:tab pos="5128856" algn="r"/>
              </a:tabLst>
              <a:defRPr/>
            </a:pPr>
            <a:r>
              <a:rPr lang="en-US" dirty="0" smtClean="0"/>
              <a:t>As shown on the chart on page 4 of your Briefing Booklet, </a:t>
            </a:r>
            <a:r>
              <a:rPr lang="en-US" dirty="0" smtClean="0">
                <a:solidFill>
                  <a:srgbClr val="FF0000"/>
                </a:solidFill>
              </a:rPr>
              <a:t>California </a:t>
            </a:r>
            <a:r>
              <a:rPr lang="en-US" dirty="0" smtClean="0"/>
              <a:t>institutions have received </a:t>
            </a:r>
            <a:r>
              <a:rPr lang="en-US" dirty="0" smtClean="0">
                <a:solidFill>
                  <a:srgbClr val="FF0000"/>
                </a:solidFill>
              </a:rPr>
              <a:t>$266 million </a:t>
            </a:r>
            <a:r>
              <a:rPr lang="en-US" dirty="0" smtClean="0"/>
              <a:t>in Title V funds.</a:t>
            </a:r>
          </a:p>
          <a:p>
            <a:pPr marL="291136" indent="-291136" fontAlgn="auto">
              <a:spcBef>
                <a:spcPts val="0"/>
              </a:spcBef>
              <a:spcAft>
                <a:spcPts val="0"/>
              </a:spcAft>
              <a:tabLst>
                <a:tab pos="347747" algn="l"/>
                <a:tab pos="695493" algn="l"/>
                <a:tab pos="1043241" algn="l"/>
                <a:tab pos="5128856" algn="r"/>
              </a:tabLst>
              <a:defRPr/>
            </a:pPr>
            <a:r>
              <a:rPr lang="en-US" dirty="0" smtClean="0"/>
              <a:t>	</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56EC06-CB4E-40FD-9545-0CD4992BD225}" type="slidenum">
              <a:rPr lang="en-US"/>
              <a:pPr fontAlgn="base">
                <a:spcBef>
                  <a:spcPct val="0"/>
                </a:spcBef>
                <a:spcAft>
                  <a:spcPct val="0"/>
                </a:spcAft>
              </a:pPr>
              <a:t>10</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The mission of HACU is “To Champion Hispanic Success in Higher Education.”  </a:t>
            </a:r>
          </a:p>
          <a:p>
            <a:pPr fontAlgn="auto">
              <a:spcBef>
                <a:spcPts val="0"/>
              </a:spcBef>
              <a:spcAft>
                <a:spcPts val="0"/>
              </a:spcAft>
              <a:defRPr/>
            </a:pPr>
            <a:endParaRPr lang="en-US" dirty="0" smtClean="0"/>
          </a:p>
          <a:p>
            <a:pPr fontAlgn="auto">
              <a:spcBef>
                <a:spcPts val="0"/>
              </a:spcBef>
              <a:spcAft>
                <a:spcPts val="0"/>
              </a:spcAft>
              <a:defRPr/>
            </a:pPr>
            <a:r>
              <a:rPr lang="en-US" dirty="0" smtClean="0"/>
              <a:t>We implement our mission in the ways shown here:</a:t>
            </a:r>
          </a:p>
          <a:p>
            <a:pPr marL="349364" indent="-349364" fontAlgn="auto">
              <a:spcBef>
                <a:spcPct val="20000"/>
              </a:spcBef>
              <a:spcAft>
                <a:spcPts val="0"/>
              </a:spcAft>
              <a:buFont typeface="Arial" pitchFamily="34" charset="0"/>
              <a:buChar char="•"/>
              <a:tabLst>
                <a:tab pos="121307" algn="l"/>
              </a:tabLst>
              <a:defRPr/>
            </a:pPr>
            <a:r>
              <a:rPr lang="en-US" dirty="0" smtClean="0"/>
              <a:t>Promoting development of member colleges and universities; </a:t>
            </a:r>
          </a:p>
          <a:p>
            <a:pPr marL="349364" indent="-349364" fontAlgn="auto">
              <a:spcBef>
                <a:spcPct val="20000"/>
              </a:spcBef>
              <a:spcAft>
                <a:spcPts val="0"/>
              </a:spcAft>
              <a:buFont typeface="Arial" pitchFamily="34" charset="0"/>
              <a:buChar char="•"/>
              <a:tabLst>
                <a:tab pos="118073" algn="l"/>
              </a:tabLst>
              <a:defRPr/>
            </a:pPr>
            <a:r>
              <a:rPr lang="en-US" dirty="0" smtClean="0"/>
              <a:t>improving access to and the quality of post-secondary educational opportunities for Hispanic students; </a:t>
            </a:r>
          </a:p>
          <a:p>
            <a:pPr marL="349364" indent="-349364" fontAlgn="auto">
              <a:spcBef>
                <a:spcPct val="20000"/>
              </a:spcBef>
              <a:spcAft>
                <a:spcPts val="0"/>
              </a:spcAft>
              <a:buFont typeface="Arial" pitchFamily="34" charset="0"/>
              <a:buChar char="•"/>
              <a:tabLst>
                <a:tab pos="118073" algn="l"/>
              </a:tabLst>
              <a:defRPr/>
            </a:pPr>
            <a:r>
              <a:rPr lang="en-US" dirty="0" smtClean="0"/>
              <a:t>meeting the needs of business, industry and government through the development and sharing of resources, information and expertise. </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fontAlgn="auto">
              <a:spcBef>
                <a:spcPts val="0"/>
              </a:spcBef>
              <a:spcAft>
                <a:spcPts val="0"/>
              </a:spcAft>
              <a:defRPr/>
            </a:pPr>
            <a:endParaRPr lang="en-US" dirty="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D78A39-EB5F-403F-AA7A-2F32B2FA3472}" type="slidenum">
              <a:rPr lang="en-US"/>
              <a:pPr fontAlgn="base">
                <a:spcBef>
                  <a:spcPct val="0"/>
                </a:spcBef>
                <a:spcAft>
                  <a:spcPct val="0"/>
                </a:spcAft>
              </a:pPr>
              <a:t>11</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HACU member benefits extend beyond HSIs to all our National Members, including our Advocacy and Governmental Relations efforts.  </a:t>
            </a:r>
          </a:p>
          <a:p>
            <a:pPr fontAlgn="auto">
              <a:spcBef>
                <a:spcPts val="0"/>
              </a:spcBef>
              <a:spcAft>
                <a:spcPts val="0"/>
              </a:spcAft>
              <a:defRPr/>
            </a:pPr>
            <a:endParaRPr lang="en-US" dirty="0" smtClean="0"/>
          </a:p>
          <a:p>
            <a:pPr fontAlgn="auto">
              <a:spcBef>
                <a:spcPts val="0"/>
              </a:spcBef>
              <a:spcAft>
                <a:spcPts val="0"/>
              </a:spcAft>
              <a:defRPr/>
            </a:pPr>
            <a:r>
              <a:rPr lang="en-US" dirty="0" smtClean="0"/>
              <a:t>Earlier this year I met with Secretary of Education Arne Duncan, along with one of our member presidents, Dolores Fernandez.</a:t>
            </a:r>
          </a:p>
          <a:p>
            <a:pPr fontAlgn="auto">
              <a:spcBef>
                <a:spcPts val="0"/>
              </a:spcBef>
              <a:spcAft>
                <a:spcPts val="0"/>
              </a:spcAft>
              <a:defRPr/>
            </a:pPr>
            <a:endParaRPr lang="en-US" dirty="0" smtClean="0"/>
          </a:p>
          <a:p>
            <a:pPr fontAlgn="auto">
              <a:spcBef>
                <a:spcPts val="0"/>
              </a:spcBef>
              <a:spcAft>
                <a:spcPts val="0"/>
              </a:spcAft>
              <a:defRPr/>
            </a:pPr>
            <a:r>
              <a:rPr lang="en-US" dirty="0" smtClean="0"/>
              <a:t>HACU is the voice of Hispanic higher education on Capitol Hill.  We have an office in Washington, DC, a Western Regional Office in Sacramento, California, and are headquartered in San Antonio, Texas.</a:t>
            </a:r>
          </a:p>
          <a:p>
            <a:pPr fontAlgn="auto">
              <a:spcBef>
                <a:spcPts val="0"/>
              </a:spcBef>
              <a:spcAft>
                <a:spcPts val="0"/>
              </a:spcAft>
              <a:defRPr/>
            </a:pPr>
            <a:endParaRPr lang="en-US" dirty="0" smtClean="0"/>
          </a:p>
          <a:p>
            <a:pPr fontAlgn="auto">
              <a:spcBef>
                <a:spcPts val="0"/>
              </a:spcBef>
              <a:spcAft>
                <a:spcPts val="0"/>
              </a:spcAft>
              <a:defRPr/>
            </a:pPr>
            <a:r>
              <a:rPr lang="en-US" dirty="0" smtClean="0"/>
              <a:t>We assist  institutions with their capacity-building and Faculty &amp; Staff Development.</a:t>
            </a:r>
          </a:p>
          <a:p>
            <a:pPr fontAlgn="auto">
              <a:spcBef>
                <a:spcPts val="0"/>
              </a:spcBef>
              <a:spcAft>
                <a:spcPts val="0"/>
              </a:spcAft>
              <a:defRPr/>
            </a:pPr>
            <a:endParaRPr lang="en-US" dirty="0" smtClean="0"/>
          </a:p>
          <a:p>
            <a:pPr fontAlgn="auto">
              <a:spcBef>
                <a:spcPts val="0"/>
              </a:spcBef>
              <a:spcAft>
                <a:spcPts val="0"/>
              </a:spcAft>
              <a:defRPr/>
            </a:pPr>
            <a:r>
              <a:rPr lang="en-US" dirty="0" smtClean="0"/>
              <a:t>Member Advisories and Action Alerts update members on important developments in U.S. public policy affecting Hispanic higher education, the latest legislative developments, and funding opportunities.</a:t>
            </a:r>
          </a:p>
          <a:p>
            <a:pPr fontAlgn="auto">
              <a:spcBef>
                <a:spcPts val="0"/>
              </a:spcBef>
              <a:spcAft>
                <a:spcPts val="0"/>
              </a:spcAft>
              <a:defRPr/>
            </a:pPr>
            <a:endParaRPr lang="en-US" dirty="0" smtClean="0"/>
          </a:p>
          <a:p>
            <a:pPr fontAlgn="auto">
              <a:spcBef>
                <a:spcPts val="0"/>
              </a:spcBef>
              <a:spcAft>
                <a:spcPts val="0"/>
              </a:spcAft>
              <a:defRPr/>
            </a:pPr>
            <a:r>
              <a:rPr lang="en-US" dirty="0" smtClean="0"/>
              <a:t>More than $400,000 in HACU Scholarships will be awarded this year to students at member institutions, thanks to our partners.</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840DD0-8756-496F-855D-DDBB67A20007}" type="slidenum">
              <a:rPr lang="en-US"/>
              <a:pPr fontAlgn="base">
                <a:spcBef>
                  <a:spcPct val="0"/>
                </a:spcBef>
                <a:spcAft>
                  <a:spcPct val="0"/>
                </a:spcAft>
              </a:pPr>
              <a:t>12</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t> </a:t>
            </a:r>
            <a:endParaRPr lang="en-US" dirty="0" smtClean="0"/>
          </a:p>
          <a:p>
            <a:pPr fontAlgn="auto">
              <a:spcBef>
                <a:spcPts val="0"/>
              </a:spcBef>
              <a:spcAft>
                <a:spcPts val="0"/>
              </a:spcAft>
              <a:defRPr/>
            </a:pPr>
            <a:r>
              <a:rPr lang="en-US" dirty="0" smtClean="0"/>
              <a:t>Benefits for our partners and corporate supporters include support  of your marketing, sales and recruitment efforts.</a:t>
            </a:r>
          </a:p>
          <a:p>
            <a:pPr fontAlgn="auto">
              <a:spcBef>
                <a:spcPts val="0"/>
              </a:spcBef>
              <a:spcAft>
                <a:spcPts val="0"/>
              </a:spcAft>
              <a:defRPr/>
            </a:pPr>
            <a:endParaRPr lang="en-US" dirty="0" smtClean="0"/>
          </a:p>
          <a:p>
            <a:pPr fontAlgn="auto">
              <a:spcBef>
                <a:spcPts val="0"/>
              </a:spcBef>
              <a:spcAft>
                <a:spcPts val="0"/>
              </a:spcAft>
              <a:defRPr/>
            </a:pPr>
            <a:r>
              <a:rPr lang="en-US" dirty="0" smtClean="0"/>
              <a:t>Members and partners alike benefit from marketing available through:</a:t>
            </a:r>
          </a:p>
          <a:p>
            <a:pPr fontAlgn="auto">
              <a:spcBef>
                <a:spcPts val="0"/>
              </a:spcBef>
              <a:spcAft>
                <a:spcPts val="0"/>
              </a:spcAft>
              <a:defRPr/>
            </a:pPr>
            <a:endParaRPr lang="en-US" dirty="0" smtClean="0"/>
          </a:p>
          <a:p>
            <a:pPr fontAlgn="auto">
              <a:spcBef>
                <a:spcPts val="0"/>
              </a:spcBef>
              <a:spcAft>
                <a:spcPts val="0"/>
              </a:spcAft>
              <a:buFontTx/>
              <a:buChar char="-"/>
              <a:defRPr/>
            </a:pPr>
            <a:r>
              <a:rPr lang="en-US" dirty="0" smtClean="0"/>
              <a:t> the HACU Web site</a:t>
            </a:r>
          </a:p>
          <a:p>
            <a:pPr fontAlgn="auto">
              <a:spcBef>
                <a:spcPts val="0"/>
              </a:spcBef>
              <a:spcAft>
                <a:spcPts val="0"/>
              </a:spcAft>
              <a:buFontTx/>
              <a:buChar char="-"/>
              <a:defRPr/>
            </a:pPr>
            <a:r>
              <a:rPr lang="en-US" dirty="0" smtClean="0"/>
              <a:t> Our monthly e-newsletter </a:t>
            </a:r>
          </a:p>
          <a:p>
            <a:pPr fontAlgn="auto">
              <a:spcBef>
                <a:spcPts val="0"/>
              </a:spcBef>
              <a:spcAft>
                <a:spcPts val="0"/>
              </a:spcAft>
              <a:buFontTx/>
              <a:buChar char="-"/>
              <a:defRPr/>
            </a:pPr>
            <a:r>
              <a:rPr lang="en-US" dirty="0" smtClean="0"/>
              <a:t>- and our quarterly magazine, The Voice of Hispanic higher Education</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240BCB-E4AA-41AF-9197-2EAF982F0C69}" type="slidenum">
              <a:rPr lang="en-US"/>
              <a:pPr fontAlgn="base">
                <a:spcBef>
                  <a:spcPct val="0"/>
                </a:spcBef>
                <a:spcAft>
                  <a:spcPct val="0"/>
                </a:spcAft>
              </a:pPr>
              <a:t>13</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t> </a:t>
            </a:r>
            <a:endParaRPr lang="en-US" dirty="0" smtClean="0"/>
          </a:p>
          <a:p>
            <a:pPr fontAlgn="auto">
              <a:spcBef>
                <a:spcPts val="0"/>
              </a:spcBef>
              <a:spcAft>
                <a:spcPts val="0"/>
              </a:spcAft>
              <a:defRPr/>
            </a:pPr>
            <a:r>
              <a:rPr lang="en-US" dirty="0" smtClean="0"/>
              <a:t>Marketing and networking opportunities abound at our Conferences and events, including:</a:t>
            </a:r>
          </a:p>
          <a:p>
            <a:pPr fontAlgn="auto">
              <a:spcBef>
                <a:spcPts val="0"/>
              </a:spcBef>
              <a:spcAft>
                <a:spcPts val="0"/>
              </a:spcAft>
              <a:tabLst>
                <a:tab pos="446816" algn="l"/>
              </a:tabLst>
              <a:defRPr/>
            </a:pPr>
            <a:r>
              <a:rPr lang="en-US" dirty="0" smtClean="0"/>
              <a:t>	- Our Capitol Forum held each spring in Washington, DC</a:t>
            </a:r>
          </a:p>
          <a:p>
            <a:pPr fontAlgn="auto">
              <a:spcBef>
                <a:spcPts val="0"/>
              </a:spcBef>
              <a:spcAft>
                <a:spcPts val="0"/>
              </a:spcAft>
              <a:tabLst>
                <a:tab pos="446816" algn="l"/>
              </a:tabLst>
              <a:defRPr/>
            </a:pPr>
            <a:r>
              <a:rPr lang="en-US" dirty="0" smtClean="0"/>
              <a:t>	- Our biennial conference, held  this past April in Guadalajara</a:t>
            </a:r>
          </a:p>
          <a:p>
            <a:pPr fontAlgn="auto">
              <a:spcBef>
                <a:spcPts val="0"/>
              </a:spcBef>
              <a:spcAft>
                <a:spcPts val="0"/>
              </a:spcAft>
              <a:tabLst>
                <a:tab pos="446816" algn="l"/>
              </a:tabLst>
              <a:defRPr/>
            </a:pPr>
            <a:r>
              <a:rPr lang="en-US" dirty="0" smtClean="0"/>
              <a:t>	- And our largest event, the Annual Conference</a:t>
            </a:r>
          </a:p>
          <a:p>
            <a:pPr fontAlgn="auto">
              <a:spcBef>
                <a:spcPts val="0"/>
              </a:spcBef>
              <a:spcAft>
                <a:spcPts val="0"/>
              </a:spcAft>
              <a:defRPr/>
            </a:pPr>
            <a:endParaRPr lang="en-US" dirty="0" smtClean="0"/>
          </a:p>
          <a:p>
            <a:pPr fontAlgn="auto">
              <a:spcBef>
                <a:spcPts val="0"/>
              </a:spcBef>
              <a:spcAft>
                <a:spcPts val="0"/>
              </a:spcAft>
              <a:defRPr/>
            </a:pPr>
            <a:r>
              <a:rPr lang="en-US" dirty="0" smtClean="0"/>
              <a:t> From October 31 to November 2 this year convened some 1,300 people in Disney World Resort, Florida.  </a:t>
            </a:r>
          </a:p>
          <a:p>
            <a:pPr fontAlgn="auto">
              <a:spcBef>
                <a:spcPts val="0"/>
              </a:spcBef>
              <a:spcAft>
                <a:spcPts val="0"/>
              </a:spcAft>
              <a:defRPr/>
            </a:pPr>
            <a:endParaRPr lang="en-US" dirty="0" smtClean="0"/>
          </a:p>
          <a:p>
            <a:pPr fontAlgn="auto">
              <a:spcBef>
                <a:spcPts val="0"/>
              </a:spcBef>
              <a:spcAft>
                <a:spcPts val="0"/>
              </a:spcAft>
              <a:defRPr/>
            </a:pPr>
            <a:r>
              <a:rPr lang="en-US" dirty="0" smtClean="0"/>
              <a:t>Workshops, exhibits and networking opportunities have proven to be of interest to educators and sponsors alike.</a:t>
            </a:r>
          </a:p>
          <a:p>
            <a:pPr fontAlgn="auto">
              <a:spcBef>
                <a:spcPts val="0"/>
              </a:spcBef>
              <a:spcAft>
                <a:spcPts val="0"/>
              </a:spcAft>
              <a:defRPr/>
            </a:pPr>
            <a:endParaRPr lang="en-US" dirty="0" smtClean="0"/>
          </a:p>
          <a:p>
            <a:pPr fontAlgn="auto">
              <a:spcBef>
                <a:spcPts val="0"/>
              </a:spcBef>
              <a:spcAft>
                <a:spcPts val="0"/>
              </a:spcAft>
              <a:defRPr/>
            </a:pPr>
            <a:r>
              <a:rPr lang="en-US" dirty="0" smtClean="0"/>
              <a:t>Our Student Track brought together some 200 students, made possible in part by Student track scholarships from partners and member institutions.</a:t>
            </a:r>
          </a:p>
          <a:p>
            <a:pPr fontAlgn="auto">
              <a:spcBef>
                <a:spcPts val="0"/>
              </a:spcBef>
              <a:spcAft>
                <a:spcPts val="0"/>
              </a:spcAf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283DB2-C336-452C-AE7A-F45429CD9DBA}" type="slidenum">
              <a:rPr lang="en-US"/>
              <a:pPr fontAlgn="base">
                <a:spcBef>
                  <a:spcPct val="0"/>
                </a:spcBef>
                <a:spcAft>
                  <a:spcPct val="0"/>
                </a:spcAft>
              </a:pPr>
              <a:t>14</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t> </a:t>
            </a:r>
            <a:endParaRPr lang="en-US" dirty="0" smtClean="0"/>
          </a:p>
          <a:p>
            <a:pPr fontAlgn="auto">
              <a:spcBef>
                <a:spcPts val="0"/>
              </a:spcBef>
              <a:spcAft>
                <a:spcPts val="0"/>
              </a:spcAft>
              <a:defRPr/>
            </a:pPr>
            <a:r>
              <a:rPr lang="en-US" dirty="0" smtClean="0"/>
              <a:t>Another partner benefit of interest to many of you is the Diversification of your workforce.  </a:t>
            </a:r>
          </a:p>
          <a:p>
            <a:pPr fontAlgn="auto">
              <a:spcBef>
                <a:spcPts val="0"/>
              </a:spcBef>
              <a:spcAft>
                <a:spcPts val="0"/>
              </a:spcAft>
              <a:defRPr/>
            </a:pPr>
            <a:endParaRPr lang="en-US" dirty="0" smtClean="0"/>
          </a:p>
          <a:p>
            <a:pPr fontAlgn="auto">
              <a:spcBef>
                <a:spcPts val="0"/>
              </a:spcBef>
              <a:spcAft>
                <a:spcPts val="0"/>
              </a:spcAft>
              <a:defRPr/>
            </a:pPr>
            <a:r>
              <a:rPr lang="en-US" dirty="0" smtClean="0"/>
              <a:t>We have redesigned our job posting service under the new name </a:t>
            </a:r>
          </a:p>
          <a:p>
            <a:pPr fontAlgn="auto">
              <a:spcBef>
                <a:spcPts val="0"/>
              </a:spcBef>
              <a:spcAft>
                <a:spcPts val="0"/>
              </a:spcAft>
              <a:defRPr/>
            </a:pPr>
            <a:r>
              <a:rPr lang="en-US" dirty="0" smtClean="0"/>
              <a:t>“</a:t>
            </a:r>
            <a:r>
              <a:rPr lang="en-US" dirty="0" err="1" smtClean="0"/>
              <a:t>ProTalento</a:t>
            </a:r>
            <a:r>
              <a:rPr lang="en-US" dirty="0" smtClean="0"/>
              <a:t> – The HACU Professional Résumé Database.”</a:t>
            </a:r>
          </a:p>
          <a:p>
            <a:pPr fontAlgn="auto">
              <a:spcBef>
                <a:spcPts val="0"/>
              </a:spcBef>
              <a:spcAft>
                <a:spcPts val="0"/>
              </a:spcAft>
              <a:defRPr/>
            </a:pPr>
            <a:endParaRPr lang="en-US" dirty="0" smtClean="0"/>
          </a:p>
          <a:p>
            <a:pPr fontAlgn="auto">
              <a:spcBef>
                <a:spcPts val="0"/>
              </a:spcBef>
              <a:spcAft>
                <a:spcPts val="0"/>
              </a:spcAft>
              <a:defRPr/>
            </a:pPr>
            <a:r>
              <a:rPr lang="en-US" dirty="0" smtClean="0"/>
              <a:t>The HACU National Internship Program is the largest Latino internship program in the nation, with more than 600 participants per year interning at federal agencies and corporations.   </a:t>
            </a:r>
          </a:p>
          <a:p>
            <a:pPr fontAlgn="auto">
              <a:spcBef>
                <a:spcPts val="0"/>
              </a:spcBef>
              <a:spcAft>
                <a:spcPts val="0"/>
              </a:spcAft>
              <a:defRPr/>
            </a:pPr>
            <a:endParaRPr lang="en-US" dirty="0" smtClean="0"/>
          </a:p>
          <a:p>
            <a:pPr fontAlgn="auto">
              <a:spcBef>
                <a:spcPts val="0"/>
              </a:spcBef>
              <a:spcAft>
                <a:spcPts val="0"/>
              </a:spcAft>
              <a:defRPr/>
            </a:pPr>
            <a:r>
              <a:rPr lang="en-US" dirty="0" smtClean="0"/>
              <a:t>Shown here in the center is </a:t>
            </a:r>
            <a:r>
              <a:rPr lang="en-US" dirty="0" err="1" smtClean="0"/>
              <a:t>Grisel</a:t>
            </a:r>
            <a:r>
              <a:rPr lang="en-US" dirty="0" smtClean="0"/>
              <a:t> Gutierrez, one of Deloitte’s HACU interns from last summer.</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9A53EB-9CF2-4ACE-B116-110421F5BA1D}" type="slidenum">
              <a:rPr lang="en-US"/>
              <a:pPr fontAlgn="base">
                <a:spcBef>
                  <a:spcPct val="0"/>
                </a:spcBef>
                <a:spcAft>
                  <a:spcPct val="0"/>
                </a:spcAft>
              </a:pPr>
              <a:t>15</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b="1" dirty="0" smtClean="0"/>
              <a:t> </a:t>
            </a:r>
            <a:endParaRPr lang="en-US" dirty="0" smtClean="0"/>
          </a:p>
          <a:p>
            <a:pPr fontAlgn="auto">
              <a:spcBef>
                <a:spcPts val="0"/>
              </a:spcBef>
              <a:spcAft>
                <a:spcPts val="0"/>
              </a:spcAft>
              <a:tabLst>
                <a:tab pos="234950" algn="l"/>
              </a:tabLst>
              <a:defRPr/>
            </a:pPr>
            <a:r>
              <a:rPr lang="en-US" dirty="0" smtClean="0"/>
              <a:t>Partner benefits can include strategic alliances and customized programs.</a:t>
            </a:r>
          </a:p>
          <a:p>
            <a:pPr fontAlgn="auto">
              <a:spcBef>
                <a:spcPts val="0"/>
              </a:spcBef>
              <a:spcAft>
                <a:spcPts val="0"/>
              </a:spcAft>
              <a:tabLst>
                <a:tab pos="234950" algn="l"/>
              </a:tabLst>
              <a:defRPr/>
            </a:pPr>
            <a:endParaRPr lang="en-US" dirty="0" smtClean="0"/>
          </a:p>
          <a:p>
            <a:pPr fontAlgn="auto">
              <a:spcBef>
                <a:spcPts val="0"/>
              </a:spcBef>
              <a:spcAft>
                <a:spcPts val="0"/>
              </a:spcAft>
              <a:tabLst>
                <a:tab pos="234950" algn="l"/>
              </a:tabLst>
              <a:defRPr/>
            </a:pPr>
            <a:r>
              <a:rPr lang="en-US" dirty="0" smtClean="0"/>
              <a:t>HITN partners with HACU on the production of a Spanish-language television series explaining the college admissions process.</a:t>
            </a:r>
          </a:p>
          <a:p>
            <a:pPr fontAlgn="auto">
              <a:spcBef>
                <a:spcPts val="0"/>
              </a:spcBef>
              <a:spcAft>
                <a:spcPts val="0"/>
              </a:spcAft>
              <a:tabLst>
                <a:tab pos="234950" algn="l"/>
              </a:tabLst>
              <a:defRPr/>
            </a:pPr>
            <a:endParaRPr lang="en-US" dirty="0" smtClean="0"/>
          </a:p>
          <a:p>
            <a:pPr fontAlgn="auto">
              <a:spcBef>
                <a:spcPts val="0"/>
              </a:spcBef>
              <a:spcAft>
                <a:spcPts val="0"/>
              </a:spcAft>
              <a:tabLst>
                <a:tab pos="234950" algn="l"/>
              </a:tabLst>
              <a:defRPr/>
            </a:pPr>
            <a:r>
              <a:rPr lang="en-US" dirty="0" err="1" smtClean="0"/>
              <a:t>Hobsons</a:t>
            </a:r>
            <a:r>
              <a:rPr lang="en-US" dirty="0" smtClean="0"/>
              <a:t> partners with HACU to promote our member institutions in their print and online  college guide directories.</a:t>
            </a:r>
          </a:p>
          <a:p>
            <a:pPr fontAlgn="auto">
              <a:spcBef>
                <a:spcPts val="0"/>
              </a:spcBef>
              <a:spcAft>
                <a:spcPts val="0"/>
              </a:spcAft>
              <a:tabLst>
                <a:tab pos="234950" algn="l"/>
              </a:tabLst>
              <a:defRPr/>
            </a:pPr>
            <a:endParaRPr lang="en-US" dirty="0" smtClean="0"/>
          </a:p>
          <a:p>
            <a:pPr fontAlgn="auto">
              <a:spcBef>
                <a:spcPts val="0"/>
              </a:spcBef>
              <a:spcAft>
                <a:spcPts val="0"/>
              </a:spcAft>
              <a:tabLst>
                <a:tab pos="234950" algn="l"/>
              </a:tabLst>
              <a:defRPr/>
            </a:pPr>
            <a:r>
              <a:rPr lang="en-US" dirty="0" smtClean="0"/>
              <a:t>Gap partners with HACU on a fashion design competition that culminates in a walk down the fashion runway at our Annual Conference, with the winners receiving scholarships.</a:t>
            </a:r>
          </a:p>
          <a:p>
            <a:pPr fontAlgn="auto">
              <a:spcBef>
                <a:spcPts val="0"/>
              </a:spcBef>
              <a:spcAft>
                <a:spcPts val="0"/>
              </a:spcAft>
              <a:tabLst>
                <a:tab pos="234950" algn="l"/>
              </a:tabLst>
              <a:defRPr/>
            </a:pPr>
            <a:endParaRPr lang="en-US" dirty="0" smtClean="0"/>
          </a:p>
          <a:p>
            <a:pPr fontAlgn="auto">
              <a:spcBef>
                <a:spcPts val="0"/>
              </a:spcBef>
              <a:spcAft>
                <a:spcPts val="0"/>
              </a:spcAft>
              <a:tabLst>
                <a:tab pos="234950" algn="l"/>
              </a:tabLst>
              <a:defRPr/>
            </a:pPr>
            <a:r>
              <a:rPr lang="en-US" dirty="0" smtClean="0"/>
              <a:t>Southwest airlines and HACU have collaborated for the past five years on the </a:t>
            </a:r>
            <a:r>
              <a:rPr lang="en-US" dirty="0" err="1" smtClean="0"/>
              <a:t>Lánzate</a:t>
            </a:r>
            <a:r>
              <a:rPr lang="en-US" dirty="0" smtClean="0"/>
              <a:t> program, “Giving Flight to your Success.”  </a:t>
            </a:r>
          </a:p>
          <a:p>
            <a:pPr fontAlgn="auto">
              <a:spcBef>
                <a:spcPts val="0"/>
              </a:spcBef>
              <a:spcAft>
                <a:spcPts val="0"/>
              </a:spcAft>
              <a:tabLst>
                <a:tab pos="234950" algn="l"/>
              </a:tabLst>
              <a:defRPr/>
            </a:pPr>
            <a:r>
              <a:rPr lang="en-US" dirty="0" smtClean="0"/>
              <a:t>	- Round-trip airline tickets are awarded to deserving students who travel away from home to attend college. </a:t>
            </a:r>
          </a:p>
          <a:p>
            <a:pPr fontAlgn="auto">
              <a:spcBef>
                <a:spcPts val="0"/>
              </a:spcBef>
              <a:spcAft>
                <a:spcPts val="0"/>
              </a:spcAft>
              <a:tabLst>
                <a:tab pos="234950" algn="l"/>
              </a:tabLst>
              <a:defRPr/>
            </a:pPr>
            <a:r>
              <a:rPr lang="en-US" dirty="0" smtClean="0"/>
              <a:t>	- Southwest also provide HACU with tickets for staff travel to our conferences.</a:t>
            </a:r>
          </a:p>
          <a:p>
            <a:pPr fontAlgn="auto">
              <a:spcBef>
                <a:spcPts val="0"/>
              </a:spcBef>
              <a:spcAft>
                <a:spcPts val="0"/>
              </a:spcAft>
              <a:tabLst>
                <a:tab pos="234950" algn="l"/>
              </a:tabLst>
              <a:defRPr/>
            </a:pPr>
            <a:endParaRPr lang="en-US" dirty="0" smtClean="0"/>
          </a:p>
          <a:p>
            <a:pPr fontAlgn="auto">
              <a:spcBef>
                <a:spcPts val="0"/>
              </a:spcBef>
              <a:spcAft>
                <a:spcPts val="0"/>
              </a:spcAft>
              <a:tabLst>
                <a:tab pos="234950" algn="l"/>
              </a:tabLst>
              <a:defRPr/>
            </a:pPr>
            <a:endParaRPr lang="en-US" dirty="0" smtClean="0"/>
          </a:p>
          <a:p>
            <a:pPr fontAlgn="auto">
              <a:spcBef>
                <a:spcPts val="0"/>
              </a:spcBef>
              <a:spcAft>
                <a:spcPts val="0"/>
              </a:spcAft>
              <a:tabLst>
                <a:tab pos="234950" algn="l"/>
              </a:tabLs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24B8E-F26A-4902-ADF8-BB6643C5DC0A}" type="slidenum">
              <a:rPr lang="en-US"/>
              <a:pPr fontAlgn="base">
                <a:spcBef>
                  <a:spcPct val="0"/>
                </a:spcBef>
                <a:spcAft>
                  <a:spcPct val="0"/>
                </a:spcAft>
              </a:pPr>
              <a:t>16</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91136" indent="-291136" fontAlgn="auto">
              <a:spcBef>
                <a:spcPts val="0"/>
              </a:spcBef>
              <a:spcAft>
                <a:spcPts val="0"/>
              </a:spcAft>
              <a:tabLst>
                <a:tab pos="347747" algn="l"/>
                <a:tab pos="695493" algn="l"/>
                <a:tab pos="1043241" algn="l"/>
                <a:tab pos="5128856" algn="r"/>
              </a:tabLst>
              <a:defRPr/>
            </a:pPr>
            <a:r>
              <a:rPr lang="en-US" dirty="0" smtClean="0"/>
              <a:t>For those of you from both the corporate and educational communities wishing to reach out internationally, HACU also has </a:t>
            </a:r>
            <a:r>
              <a:rPr lang="en-US" dirty="0" smtClean="0"/>
              <a:t>50 </a:t>
            </a:r>
            <a:r>
              <a:rPr lang="en-US" dirty="0" smtClean="0"/>
              <a:t>International Members in 10 countries.</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2D9C1D-D124-47B3-9E70-000731CA25FF}" type="slidenum">
              <a:rPr lang="en-US"/>
              <a:pPr fontAlgn="base">
                <a:spcBef>
                  <a:spcPct val="0"/>
                </a:spcBef>
                <a:spcAft>
                  <a:spcPct val="0"/>
                </a:spcAft>
              </a:pPr>
              <a:t>17</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One of our newest initiatives is the establishment of an Affiliate Membership for Hispanic-Serving School Districts, or HSSDs, that have enrollments that are at least 25 percent Latino.</a:t>
            </a:r>
          </a:p>
          <a:p>
            <a:pPr>
              <a:spcBef>
                <a:spcPct val="0"/>
              </a:spcBef>
            </a:pPr>
            <a:endParaRPr lang="en-US" dirty="0" smtClean="0"/>
          </a:p>
          <a:p>
            <a:pPr>
              <a:spcBef>
                <a:spcPct val="0"/>
              </a:spcBef>
            </a:pPr>
            <a:r>
              <a:rPr lang="en-US" dirty="0" smtClean="0"/>
              <a:t>We currently have 23 such HSSD members in 9 states , including </a:t>
            </a:r>
            <a:r>
              <a:rPr lang="en-US" dirty="0" smtClean="0">
                <a:solidFill>
                  <a:srgbClr val="FF0000"/>
                </a:solidFill>
              </a:rPr>
              <a:t>4 HSSDs in CA</a:t>
            </a:r>
          </a:p>
          <a:p>
            <a:pPr>
              <a:spcBef>
                <a:spcPct val="0"/>
              </a:spcBef>
            </a:pPr>
            <a:endParaRPr lang="en-US" dirty="0" smtClean="0"/>
          </a:p>
          <a:p>
            <a:pPr>
              <a:spcBef>
                <a:spcPct val="0"/>
              </a:spcBef>
            </a:pPr>
            <a:r>
              <a:rPr lang="en-US" dirty="0" smtClean="0"/>
              <a:t>Our hope is to foster collaborations between our HSSDs and our member institutions of higher learning to address the pipeline issues that are negatively impacting Hispanic higher education Success.</a:t>
            </a:r>
          </a:p>
          <a:p>
            <a:pPr>
              <a:spcBef>
                <a:spcPct val="0"/>
              </a:spcBef>
            </a:pPr>
            <a:endParaRPr lang="en-US" dirty="0" smtClean="0"/>
          </a:p>
          <a:p>
            <a:pPr>
              <a:spcBef>
                <a:spcPct val="0"/>
              </a:spcBef>
              <a:buFontTx/>
              <a:buChar char="-"/>
            </a:pPr>
            <a:endParaRPr lang="en-US" dirty="0"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551641-128D-4441-9A36-6A7CE80F7D6C}" type="slidenum">
              <a:rPr lang="en-US"/>
              <a:pPr fontAlgn="base">
                <a:spcBef>
                  <a:spcPct val="0"/>
                </a:spcBef>
                <a:spcAft>
                  <a:spcPct val="0"/>
                </a:spcAft>
              </a:pPr>
              <a:t>18</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Lastly, as HACU approaches its 25</a:t>
            </a:r>
            <a:r>
              <a:rPr lang="en-US" baseline="30000" dirty="0" smtClean="0"/>
              <a:t>th</a:t>
            </a:r>
            <a:r>
              <a:rPr lang="en-US" dirty="0" smtClean="0"/>
              <a:t> anniversary in 2011, our Governing Board  has decided that fiduciary responsibility dictates that the association secure a permanent headquarters (in lieu of leased space) that also reflects the permanence of our commitment to higher education success.</a:t>
            </a:r>
          </a:p>
          <a:p>
            <a:pPr fontAlgn="auto">
              <a:spcBef>
                <a:spcPts val="0"/>
              </a:spcBef>
              <a:spcAft>
                <a:spcPts val="0"/>
              </a:spcAft>
              <a:defRPr/>
            </a:pPr>
            <a:endParaRPr lang="en-US" dirty="0" smtClean="0"/>
          </a:p>
          <a:p>
            <a:pPr fontAlgn="auto">
              <a:spcBef>
                <a:spcPts val="0"/>
              </a:spcBef>
              <a:spcAft>
                <a:spcPts val="0"/>
              </a:spcAft>
              <a:defRPr/>
            </a:pPr>
            <a:r>
              <a:rPr lang="en-US" dirty="0" smtClean="0"/>
              <a:t>So we have launched a Feasibility / Planning Study for the construction of The HACU Center for Higher Education Success to be built in San Antonio.</a:t>
            </a:r>
          </a:p>
          <a:p>
            <a:pPr fontAlgn="auto">
              <a:spcBef>
                <a:spcPts val="0"/>
              </a:spcBef>
              <a:spcAft>
                <a:spcPts val="0"/>
              </a:spcAft>
              <a:defRPr/>
            </a:pPr>
            <a:endParaRPr lang="en-US" dirty="0" smtClean="0"/>
          </a:p>
          <a:p>
            <a:pPr fontAlgn="auto">
              <a:spcBef>
                <a:spcPts val="0"/>
              </a:spcBef>
              <a:spcAft>
                <a:spcPts val="0"/>
              </a:spcAft>
              <a:defRPr/>
            </a:pPr>
            <a:r>
              <a:rPr lang="en-US" dirty="0" smtClean="0"/>
              <a:t>Our current and prospective corporate partners may be interested in participating in the study to learn about the named giving opportunities associated with proposed components such as…</a:t>
            </a:r>
          </a:p>
          <a:p>
            <a:pPr fontAlgn="auto">
              <a:spcBef>
                <a:spcPts val="0"/>
              </a:spcBef>
              <a:spcAft>
                <a:spcPts val="0"/>
              </a:spcAft>
              <a:defRPr/>
            </a:pPr>
            <a:endParaRPr lang="en-US" dirty="0" smtClean="0"/>
          </a:p>
          <a:p>
            <a:pPr marL="0" lvl="1" fontAlgn="auto">
              <a:spcBef>
                <a:spcPts val="0"/>
              </a:spcBef>
              <a:spcAft>
                <a:spcPts val="0"/>
              </a:spcAft>
              <a:defRPr/>
            </a:pPr>
            <a:r>
              <a:rPr lang="en-US" b="1" dirty="0" smtClean="0"/>
              <a:t>National Innovation Center on Hispanic Education</a:t>
            </a:r>
            <a:r>
              <a:rPr lang="en-US" dirty="0" smtClean="0"/>
              <a:t>, providing information and policy analysis; </a:t>
            </a:r>
            <a:endParaRPr lang="en-US" sz="1100" dirty="0" smtClean="0"/>
          </a:p>
          <a:p>
            <a:pPr marL="0" lvl="1" fontAlgn="auto">
              <a:spcBef>
                <a:spcPts val="0"/>
              </a:spcBef>
              <a:spcAft>
                <a:spcPts val="0"/>
              </a:spcAft>
              <a:defRPr/>
            </a:pPr>
            <a:r>
              <a:rPr lang="en-US" b="1" dirty="0" smtClean="0"/>
              <a:t>Latino College Planning and Testing Initiative</a:t>
            </a:r>
            <a:r>
              <a:rPr lang="en-US" dirty="0" smtClean="0"/>
              <a:t>, creating a college-going environment through Student Success Centers in select high schools located in Hispanic-Serving School Districts throughout the U.S.;</a:t>
            </a:r>
            <a:endParaRPr lang="en-US" sz="1100" dirty="0" smtClean="0"/>
          </a:p>
          <a:p>
            <a:pPr marL="0" lvl="1" fontAlgn="auto">
              <a:spcBef>
                <a:spcPts val="0"/>
              </a:spcBef>
              <a:spcAft>
                <a:spcPts val="0"/>
              </a:spcAft>
              <a:defRPr/>
            </a:pPr>
            <a:r>
              <a:rPr lang="en-US" b="1" dirty="0" smtClean="0"/>
              <a:t>Financial Literacy Institute</a:t>
            </a:r>
            <a:r>
              <a:rPr lang="en-US" dirty="0" smtClean="0"/>
              <a:t>, helping parents and students prepare financially for college and beyond; </a:t>
            </a:r>
            <a:endParaRPr lang="en-US" sz="1100" dirty="0" smtClean="0"/>
          </a:p>
          <a:p>
            <a:pPr marL="0" lvl="1" fontAlgn="auto">
              <a:spcBef>
                <a:spcPts val="0"/>
              </a:spcBef>
              <a:spcAft>
                <a:spcPts val="0"/>
              </a:spcAft>
              <a:defRPr/>
            </a:pPr>
            <a:r>
              <a:rPr lang="en-US" b="1" dirty="0" smtClean="0"/>
              <a:t>Hispanic Higher Education Hall of Champions</a:t>
            </a:r>
            <a:r>
              <a:rPr lang="en-US" dirty="0" smtClean="0"/>
              <a:t>, recognizing individuals and institutions that have contributed to the advancement of Hispanic higher education; and</a:t>
            </a:r>
            <a:endParaRPr lang="en-US" sz="1100" dirty="0" smtClean="0"/>
          </a:p>
          <a:p>
            <a:pPr fontAlgn="auto">
              <a:spcBef>
                <a:spcPts val="0"/>
              </a:spcBef>
              <a:spcAft>
                <a:spcPts val="0"/>
              </a:spcAft>
              <a:defRPr/>
            </a:pPr>
            <a:r>
              <a:rPr lang="en-US" b="1" dirty="0" smtClean="0"/>
              <a:t>HACU Headquarters</a:t>
            </a:r>
            <a:r>
              <a:rPr lang="en-US" dirty="0" smtClean="0"/>
              <a:t>, encompassing Student Services, Conferences and Events, International Affairs and other Programs and Services that advance Hispanic higher education</a:t>
            </a:r>
          </a:p>
          <a:p>
            <a:pPr marL="291136" indent="-291136" fontAlgn="auto">
              <a:spcBef>
                <a:spcPts val="0"/>
              </a:spcBef>
              <a:spcAft>
                <a:spcPts val="0"/>
              </a:spcAft>
              <a:tabLst>
                <a:tab pos="347747" algn="l"/>
                <a:tab pos="695493" algn="l"/>
                <a:tab pos="1043241" algn="l"/>
                <a:tab pos="5128856" algn="r"/>
              </a:tabLst>
              <a:defRPr/>
            </a:pPr>
            <a:endParaRPr lang="en-US" dirty="0" smtClean="0"/>
          </a:p>
          <a:p>
            <a:pPr fontAlgn="auto">
              <a:spcBef>
                <a:spcPts val="0"/>
              </a:spcBef>
              <a:spcAft>
                <a:spcPts val="0"/>
              </a:spcAft>
              <a:defRPr/>
            </a:pPr>
            <a:endParaRPr lang="en-US" dirty="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1B7E4A-EA9D-4D19-86D3-1C2730885FE4}" type="slidenum">
              <a:rPr lang="en-US"/>
              <a:pPr fontAlgn="base">
                <a:spcBef>
                  <a:spcPct val="0"/>
                </a:spcBef>
                <a:spcAft>
                  <a:spcPct val="0"/>
                </a:spcAft>
              </a:pPr>
              <a:t>19</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A731A3-9B4D-4664-9F84-53F072A7CBE4}" type="slidenum">
              <a:rPr lang="en-US"/>
              <a:pPr fontAlgn="base">
                <a:spcBef>
                  <a:spcPct val="0"/>
                </a:spcBef>
                <a:spcAft>
                  <a:spcPct val="0"/>
                </a:spcAft>
              </a:pPr>
              <a:t>2</a:t>
            </a:fld>
            <a:endParaRPr lang="en-US"/>
          </a:p>
        </p:txBody>
      </p:sp>
      <p:sp>
        <p:nvSpPr>
          <p:cNvPr id="5" name="Notes Placeholder 2"/>
          <p:cNvSpPr>
            <a:spLocks noGrp="1"/>
          </p:cNvSpPr>
          <p:nvPr>
            <p:ph type="body" idx="1"/>
          </p:nvPr>
        </p:nvSpPr>
        <p:spPr/>
        <p:txBody>
          <a:bodyPr>
            <a:normAutofit fontScale="92500" lnSpcReduction="10000"/>
          </a:bodyPr>
          <a:lstStyle/>
          <a:p>
            <a:pPr marL="291136" indent="-291136" fontAlgn="auto">
              <a:spcBef>
                <a:spcPts val="0"/>
              </a:spcBef>
              <a:spcAft>
                <a:spcPts val="0"/>
              </a:spcAft>
              <a:tabLst>
                <a:tab pos="347747" algn="l"/>
                <a:tab pos="695493" algn="l"/>
                <a:tab pos="5128856" algn="r"/>
              </a:tabLst>
              <a:defRPr/>
            </a:pPr>
            <a:r>
              <a:rPr lang="en-US" dirty="0" smtClean="0"/>
              <a:t>II.	Hispanic Higher Education &amp; HACU	Dr. Antonio Flores</a:t>
            </a:r>
          </a:p>
          <a:p>
            <a:pPr fontAlgn="auto">
              <a:spcBef>
                <a:spcPts val="0"/>
              </a:spcBef>
              <a:spcAft>
                <a:spcPts val="0"/>
              </a:spcAft>
              <a:tabLst>
                <a:tab pos="347747" algn="l"/>
                <a:tab pos="695493" algn="l"/>
                <a:tab pos="5128856" algn="r"/>
              </a:tabLst>
              <a:defRPr/>
            </a:pPr>
            <a:r>
              <a:rPr lang="en-US" dirty="0" smtClean="0"/>
              <a:t>	- Thank you, </a:t>
            </a:r>
            <a:r>
              <a:rPr lang="pt-BR" sz="1200" kern="1200" dirty="0" smtClean="0">
                <a:solidFill>
                  <a:srgbClr val="FF0000"/>
                </a:solidFill>
                <a:latin typeface="+mn-lt"/>
                <a:ea typeface="+mn-ea"/>
                <a:cs typeface="+mn-cs"/>
              </a:rPr>
              <a:t>Dr. Gordon</a:t>
            </a:r>
            <a:r>
              <a:rPr lang="en-US" dirty="0" smtClean="0"/>
              <a:t>. *</a:t>
            </a:r>
          </a:p>
          <a:p>
            <a:pPr fontAlgn="auto">
              <a:spcBef>
                <a:spcPts val="0"/>
              </a:spcBef>
              <a:spcAft>
                <a:spcPts val="0"/>
              </a:spcAft>
              <a:tabLst>
                <a:tab pos="347747" algn="l"/>
                <a:tab pos="695493" algn="l"/>
                <a:tab pos="5128856" algn="r"/>
              </a:tabLst>
              <a:defRPr/>
            </a:pPr>
            <a:r>
              <a:rPr lang="en-US" dirty="0" smtClean="0"/>
              <a:t>	- Our thanks to </a:t>
            </a:r>
            <a:r>
              <a:rPr lang="en-US" dirty="0" smtClean="0">
                <a:solidFill>
                  <a:srgbClr val="FF0000"/>
                </a:solidFill>
              </a:rPr>
              <a:t>Cal State Fullerton </a:t>
            </a:r>
            <a:r>
              <a:rPr lang="en-US" dirty="0" smtClean="0"/>
              <a:t>for hosting us.</a:t>
            </a:r>
          </a:p>
          <a:p>
            <a:pPr fontAlgn="auto">
              <a:spcBef>
                <a:spcPts val="0"/>
              </a:spcBef>
              <a:spcAft>
                <a:spcPts val="0"/>
              </a:spcAft>
              <a:tabLst>
                <a:tab pos="347747" algn="l"/>
                <a:tab pos="695493" algn="l"/>
                <a:tab pos="5128856" algn="r"/>
              </a:tabLst>
              <a:defRPr/>
            </a:pPr>
            <a:r>
              <a:rPr lang="en-US" dirty="0" smtClean="0"/>
              <a:t>	- Thank you all for attending</a:t>
            </a:r>
          </a:p>
          <a:p>
            <a:pPr fontAlgn="auto">
              <a:spcBef>
                <a:spcPts val="0"/>
              </a:spcBef>
              <a:spcAft>
                <a:spcPts val="0"/>
              </a:spcAft>
              <a:tabLst>
                <a:tab pos="347747" algn="l"/>
                <a:tab pos="695493" algn="l"/>
                <a:tab pos="5128856" algn="r"/>
              </a:tabLst>
              <a:defRPr/>
            </a:pPr>
            <a:endParaRPr lang="en-US" dirty="0" smtClean="0"/>
          </a:p>
          <a:p>
            <a:pPr fontAlgn="auto">
              <a:spcBef>
                <a:spcPts val="0"/>
              </a:spcBef>
              <a:spcAft>
                <a:spcPts val="0"/>
              </a:spcAft>
              <a:tabLst>
                <a:tab pos="347747" algn="l"/>
                <a:tab pos="695493" algn="l"/>
                <a:tab pos="5128856" algn="r"/>
              </a:tabLst>
              <a:defRPr/>
            </a:pPr>
            <a:r>
              <a:rPr lang="en-US" dirty="0" smtClean="0"/>
              <a:t>	-  We hope to have a dialogue.</a:t>
            </a:r>
          </a:p>
          <a:p>
            <a:pPr marL="747713" indent="-747713" fontAlgn="auto">
              <a:spcBef>
                <a:spcPts val="0"/>
              </a:spcBef>
              <a:spcAft>
                <a:spcPts val="0"/>
              </a:spcAft>
              <a:tabLst>
                <a:tab pos="347747" algn="l"/>
                <a:tab pos="695493" algn="l"/>
                <a:tab pos="5128856" algn="r"/>
              </a:tabLst>
              <a:defRPr/>
            </a:pPr>
            <a:r>
              <a:rPr lang="en-US" dirty="0" smtClean="0"/>
              <a:t>		- I will speak about the state of Hispanic Higher Education . </a:t>
            </a:r>
          </a:p>
          <a:p>
            <a:pPr marL="747713" indent="-747713" fontAlgn="auto">
              <a:spcBef>
                <a:spcPts val="0"/>
              </a:spcBef>
              <a:spcAft>
                <a:spcPts val="0"/>
              </a:spcAft>
              <a:tabLst>
                <a:tab pos="347747" algn="l"/>
                <a:tab pos="695493" algn="l"/>
                <a:tab pos="5128856" algn="r"/>
              </a:tabLst>
              <a:defRPr/>
            </a:pPr>
            <a:r>
              <a:rPr lang="en-US" dirty="0" smtClean="0"/>
              <a:t>		- I’ll mention what HACU is doing in this area.</a:t>
            </a:r>
          </a:p>
          <a:p>
            <a:pPr marL="747713" indent="-747713" fontAlgn="auto">
              <a:spcBef>
                <a:spcPts val="0"/>
              </a:spcBef>
              <a:spcAft>
                <a:spcPts val="0"/>
              </a:spcAft>
              <a:tabLst>
                <a:tab pos="347747" algn="l"/>
                <a:tab pos="695493" algn="l"/>
                <a:tab pos="5128856" algn="r"/>
              </a:tabLst>
              <a:defRPr/>
            </a:pPr>
            <a:r>
              <a:rPr lang="en-US" dirty="0" smtClean="0"/>
              <a:t>		- And I invite you during the Discussion  period to share thoughts on what you and others in your communities are doing in this area.</a:t>
            </a:r>
          </a:p>
          <a:p>
            <a:pPr marL="747713" indent="-747713" fontAlgn="auto">
              <a:spcBef>
                <a:spcPts val="0"/>
              </a:spcBef>
              <a:spcAft>
                <a:spcPts val="0"/>
              </a:spcAft>
              <a:tabLst>
                <a:tab pos="347747" algn="l"/>
                <a:tab pos="695493" algn="l"/>
                <a:tab pos="5128856" algn="r"/>
              </a:tabLst>
              <a:defRPr/>
            </a:pPr>
            <a:endParaRPr lang="en-US" dirty="0" smtClean="0"/>
          </a:p>
          <a:p>
            <a:pPr fontAlgn="auto">
              <a:spcBef>
                <a:spcPts val="0"/>
              </a:spcBef>
              <a:spcAft>
                <a:spcPts val="0"/>
              </a:spcAft>
              <a:tabLst>
                <a:tab pos="347747" algn="l"/>
                <a:tab pos="695493" algn="l"/>
                <a:tab pos="5128856" algn="r"/>
              </a:tabLst>
              <a:defRPr/>
            </a:pPr>
            <a:r>
              <a:rPr lang="en-US" dirty="0" smtClean="0"/>
              <a:t>	- Lastly, </a:t>
            </a:r>
            <a:r>
              <a:rPr lang="en-US" dirty="0" smtClean="0">
                <a:solidFill>
                  <a:srgbClr val="FF0000"/>
                </a:solidFill>
              </a:rPr>
              <a:t>Erica Romero </a:t>
            </a:r>
            <a:r>
              <a:rPr lang="en-US" dirty="0" smtClean="0"/>
              <a:t>will outline ways that you can help to champion Hispanic Higher Education success in collaboration with HACU.</a:t>
            </a:r>
          </a:p>
          <a:p>
            <a:pPr fontAlgn="auto">
              <a:spcBef>
                <a:spcPts val="0"/>
              </a:spcBef>
              <a:spcAft>
                <a:spcPts val="0"/>
              </a:spcAft>
              <a:tabLst>
                <a:tab pos="347747" algn="l"/>
                <a:tab pos="695493" algn="l"/>
                <a:tab pos="5128856" algn="r"/>
              </a:tabLst>
              <a:defRPr/>
            </a:pPr>
            <a:r>
              <a:rPr lang="en-US" dirty="0" smtClean="0"/>
              <a:t>	- Handouts of the slides are available as you exit.</a:t>
            </a:r>
          </a:p>
          <a:p>
            <a:pPr fontAlgn="auto">
              <a:spcBef>
                <a:spcPts val="0"/>
              </a:spcBef>
              <a:spcAft>
                <a:spcPts val="0"/>
              </a:spcAft>
              <a:tabLst>
                <a:tab pos="347747" algn="l"/>
                <a:tab pos="695493" algn="l"/>
                <a:tab pos="5128856" algn="r"/>
              </a:tabLst>
              <a:defRPr/>
            </a:pPr>
            <a:r>
              <a:rPr lang="en-US" dirty="0" smtClean="0"/>
              <a:t>	- And you each have a packet of information .</a:t>
            </a:r>
          </a:p>
          <a:p>
            <a:pPr fontAlgn="auto">
              <a:spcBef>
                <a:spcPts val="0"/>
              </a:spcBef>
              <a:spcAft>
                <a:spcPts val="0"/>
              </a:spcAft>
              <a:tabLst>
                <a:tab pos="347747" algn="l"/>
                <a:tab pos="695493" algn="l"/>
                <a:tab pos="5128856" algn="r"/>
              </a:tabLst>
              <a:defRPr/>
            </a:pPr>
            <a:r>
              <a:rPr lang="en-US" dirty="0" smtClean="0"/>
              <a:t>	- Let me call your attention to two items in your packet (hold up  each item):</a:t>
            </a:r>
          </a:p>
          <a:p>
            <a:pPr fontAlgn="auto">
              <a:spcBef>
                <a:spcPts val="0"/>
              </a:spcBef>
              <a:spcAft>
                <a:spcPts val="0"/>
              </a:spcAft>
              <a:tabLst>
                <a:tab pos="347747" algn="l"/>
                <a:tab pos="695493" algn="l"/>
                <a:tab pos="5128856" algn="r"/>
              </a:tabLst>
              <a:defRPr/>
            </a:pPr>
            <a:r>
              <a:rPr lang="en-US" dirty="0" smtClean="0"/>
              <a:t>		- A “Briefing Book” contains detailed information  that may be of interest.</a:t>
            </a:r>
          </a:p>
          <a:p>
            <a:pPr fontAlgn="auto">
              <a:spcBef>
                <a:spcPts val="0"/>
              </a:spcBef>
              <a:spcAft>
                <a:spcPts val="0"/>
              </a:spcAft>
              <a:tabLst>
                <a:tab pos="347747" algn="l"/>
                <a:tab pos="695493" algn="l"/>
                <a:tab pos="5128856" algn="r"/>
              </a:tabLst>
              <a:defRPr/>
            </a:pPr>
            <a:r>
              <a:rPr lang="en-US" dirty="0" smtClean="0"/>
              <a:t>		- It also contains pages on which you can take your own notes.</a:t>
            </a:r>
          </a:p>
          <a:p>
            <a:pPr fontAlgn="auto">
              <a:spcBef>
                <a:spcPts val="0"/>
              </a:spcBef>
              <a:spcAft>
                <a:spcPts val="0"/>
              </a:spcAft>
              <a:tabLst>
                <a:tab pos="347747" algn="l"/>
                <a:tab pos="695493" algn="l"/>
                <a:tab pos="5128856" algn="r"/>
              </a:tabLst>
              <a:defRPr/>
            </a:pPr>
            <a:r>
              <a:rPr lang="en-US" dirty="0" smtClean="0"/>
              <a:t>		- There is also an “Interest Form” which we would ask you to please fill out and  leave with us, indicating how we can help you to champion Hispanic Higher education success, and vice versa.</a:t>
            </a:r>
          </a:p>
          <a:p>
            <a:pPr fontAlgn="auto">
              <a:spcBef>
                <a:spcPts val="0"/>
              </a:spcBef>
              <a:spcAft>
                <a:spcPts val="0"/>
              </a:spcAft>
              <a:tabLst>
                <a:tab pos="347747" algn="l"/>
                <a:tab pos="695493" algn="l"/>
                <a:tab pos="5128856" algn="r"/>
              </a:tabLst>
              <a:defRPr/>
            </a:pPr>
            <a:endParaRPr lang="en-US" dirty="0" smtClean="0"/>
          </a:p>
          <a:p>
            <a:pPr fontAlgn="auto">
              <a:spcBef>
                <a:spcPts val="0"/>
              </a:spcBef>
              <a:spcAft>
                <a:spcPts val="0"/>
              </a:spcAft>
              <a:buFontTx/>
              <a:buChar char="-"/>
              <a:tabLst>
                <a:tab pos="347747" algn="l"/>
                <a:tab pos="695493" algn="l"/>
                <a:tab pos="5128856" algn="r"/>
              </a:tabLst>
              <a:defRPr/>
            </a:pPr>
            <a:r>
              <a:rPr lang="en-US" dirty="0" smtClean="0"/>
              <a:t>Now let’s get started.</a:t>
            </a:r>
          </a:p>
          <a:p>
            <a:pPr fontAlgn="auto">
              <a:spcBef>
                <a:spcPts val="0"/>
              </a:spcBef>
              <a:spcAft>
                <a:spcPts val="0"/>
              </a:spcAft>
              <a:buFontTx/>
              <a:buChar char="-"/>
              <a:tabLst>
                <a:tab pos="347747" algn="l"/>
                <a:tab pos="695493" algn="l"/>
                <a:tab pos="5128856" algn="r"/>
              </a:tabLst>
              <a:defRPr/>
            </a:pPr>
            <a:endParaRPr lang="en-US" dirty="0" smtClean="0"/>
          </a:p>
          <a:p>
            <a:pPr fontAlgn="auto">
              <a:spcBef>
                <a:spcPts val="0"/>
              </a:spcBef>
              <a:spcAft>
                <a:spcPts val="0"/>
              </a:spcAft>
              <a:buFontTx/>
              <a:buChar char="-"/>
              <a:tabLst>
                <a:tab pos="347747" algn="l"/>
                <a:tab pos="695493" algn="l"/>
                <a:tab pos="5128856" algn="r"/>
              </a:tabLst>
              <a:defRPr/>
            </a:pPr>
            <a:r>
              <a:rPr lang="en-US" dirty="0" smtClean="0"/>
              <a:t>*(Text in red varies by site.)</a:t>
            </a:r>
          </a:p>
          <a:p>
            <a:pPr fontAlgn="auto">
              <a:spcBef>
                <a:spcPts val="0"/>
              </a:spcBef>
              <a:spcAft>
                <a:spcPts val="0"/>
              </a:spcAft>
              <a:tabLst>
                <a:tab pos="347747" algn="l"/>
                <a:tab pos="695493" algn="l"/>
                <a:tab pos="5128856" algn="r"/>
              </a:tabLst>
              <a:defRPr/>
            </a:pPr>
            <a:endParaRPr lang="en-US" dirty="0" smtClean="0"/>
          </a:p>
          <a:p>
            <a:pPr fontAlgn="auto">
              <a:spcBef>
                <a:spcPts val="0"/>
              </a:spcBef>
              <a:spcAft>
                <a:spcPts val="0"/>
              </a:spcAft>
              <a:tabLst>
                <a:tab pos="347747" algn="l"/>
                <a:tab pos="695493" algn="l"/>
                <a:tab pos="5128856" algn="r"/>
              </a:tabLst>
              <a:defRPr/>
            </a:pPr>
            <a:endParaRPr lang="en-US" dirty="0" smtClean="0"/>
          </a:p>
          <a:p>
            <a:pPr marL="756955" lvl="1" indent="-291136" fontAlgn="auto">
              <a:spcBef>
                <a:spcPts val="0"/>
              </a:spcBef>
              <a:spcAft>
                <a:spcPts val="0"/>
              </a:spcAft>
              <a:tabLst>
                <a:tab pos="347747" algn="l"/>
                <a:tab pos="695493" algn="l"/>
                <a:tab pos="5128856" algn="r"/>
              </a:tabLst>
              <a:defRPr/>
            </a:pPr>
            <a:endParaRPr lang="en-US" dirty="0" smtClean="0"/>
          </a:p>
          <a:p>
            <a:pPr fontAlgn="auto">
              <a:spcBef>
                <a:spcPts val="0"/>
              </a:spcBef>
              <a:spcAft>
                <a:spcPts val="0"/>
              </a:spcAft>
              <a:tabLst>
                <a:tab pos="347747" algn="l"/>
                <a:tab pos="695493" algn="l"/>
              </a:tabLst>
              <a:defRPr/>
            </a:pPr>
            <a:endParaRPr lang="en-US" dirty="0" smtClean="0"/>
          </a:p>
        </p:txBody>
      </p:sp>
      <p:sp>
        <p:nvSpPr>
          <p:cNvPr id="6" name="Date Placeholder 5"/>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smtClean="0"/>
          </a:p>
          <a:p>
            <a:pPr fontAlgn="auto">
              <a:spcBef>
                <a:spcPts val="0"/>
              </a:spcBef>
              <a:spcAft>
                <a:spcPts val="0"/>
              </a:spcAft>
              <a:defRPr/>
            </a:pPr>
            <a:r>
              <a:rPr lang="en-US" dirty="0" smtClean="0"/>
              <a:t>I am eager to hear from all of you:</a:t>
            </a:r>
          </a:p>
          <a:p>
            <a:pPr fontAlgn="auto">
              <a:spcBef>
                <a:spcPts val="0"/>
              </a:spcBef>
              <a:spcAft>
                <a:spcPts val="0"/>
              </a:spcAft>
              <a:defRPr/>
            </a:pPr>
            <a:r>
              <a:rPr lang="en-US" dirty="0" smtClean="0"/>
              <a:t>-- what questions you may have </a:t>
            </a:r>
          </a:p>
          <a:p>
            <a:pPr fontAlgn="auto">
              <a:spcBef>
                <a:spcPts val="0"/>
              </a:spcBef>
              <a:spcAft>
                <a:spcPts val="0"/>
              </a:spcAft>
              <a:defRPr/>
            </a:pPr>
            <a:r>
              <a:rPr lang="en-US" dirty="0" smtClean="0"/>
              <a:t>-- what collaborations you may already be involved in</a:t>
            </a:r>
          </a:p>
          <a:p>
            <a:pPr fontAlgn="auto">
              <a:spcBef>
                <a:spcPts val="0"/>
              </a:spcBef>
              <a:spcAft>
                <a:spcPts val="0"/>
              </a:spcAft>
              <a:buFontTx/>
              <a:buChar char="-"/>
              <a:defRPr/>
            </a:pPr>
            <a:r>
              <a:rPr lang="en-US" dirty="0" smtClean="0"/>
              <a:t>- and what suggestions you may have</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fontAlgn="auto">
              <a:spcBef>
                <a:spcPts val="0"/>
              </a:spcBef>
              <a:spcAft>
                <a:spcPts val="0"/>
              </a:spcAft>
              <a:defRPr/>
            </a:pPr>
            <a:endParaRPr lang="en-US" dirty="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8B29A8-B985-4AF4-86AE-FFA02F5ACF81}" type="slidenum">
              <a:rPr lang="en-US"/>
              <a:pPr fontAlgn="base">
                <a:spcBef>
                  <a:spcPct val="0"/>
                </a:spcBef>
                <a:spcAft>
                  <a:spcPct val="0"/>
                </a:spcAft>
              </a:pPr>
              <a:t>20</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marL="290513" indent="-290513">
              <a:spcBef>
                <a:spcPct val="0"/>
              </a:spcBef>
              <a:buFontTx/>
              <a:buAutoNum type="romanUcPeriod" startAt="4"/>
            </a:pPr>
            <a:r>
              <a:rPr lang="en-US" dirty="0" smtClean="0"/>
              <a:t>How You Can Help to Champion </a:t>
            </a:r>
          </a:p>
          <a:p>
            <a:pPr marL="290513" indent="-290513">
              <a:spcBef>
                <a:spcPct val="0"/>
              </a:spcBef>
            </a:pPr>
            <a:r>
              <a:rPr lang="en-US" dirty="0" smtClean="0"/>
              <a:t>	Hispanic Higher Education Success	</a:t>
            </a:r>
            <a:r>
              <a:rPr lang="en-US" dirty="0" smtClean="0">
                <a:solidFill>
                  <a:srgbClr val="FF0000"/>
                </a:solidFill>
              </a:rPr>
              <a:t>Erica Romero</a:t>
            </a:r>
          </a:p>
          <a:p>
            <a:pPr marL="290513" indent="-290513">
              <a:spcBef>
                <a:spcPct val="0"/>
              </a:spcBef>
            </a:pPr>
            <a:endParaRPr lang="en-US" dirty="0" smtClean="0">
              <a:solidFill>
                <a:srgbClr val="FF0000"/>
              </a:solidFill>
            </a:endParaRPr>
          </a:p>
          <a:p>
            <a:pPr marL="290513" indent="-290513">
              <a:spcBef>
                <a:spcPct val="0"/>
              </a:spcBef>
            </a:pPr>
            <a:r>
              <a:rPr lang="en-US" dirty="0" smtClean="0"/>
              <a:t>- As Dr. Flores mentioned, we would ask you to please fill out the “Interest Form” to let us know your interest in pursuing the member or partner benefits outlined today.</a:t>
            </a: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011D60-8A6E-4794-94C8-91A3AEA316F7}" type="slidenum">
              <a:rPr lang="en-US"/>
              <a:pPr fontAlgn="base">
                <a:spcBef>
                  <a:spcPct val="0"/>
                </a:spcBef>
                <a:spcAft>
                  <a:spcPct val="0"/>
                </a:spcAft>
              </a:pPr>
              <a:t>21</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marL="290513" indent="-290513">
              <a:spcBef>
                <a:spcPct val="0"/>
              </a:spcBef>
              <a:buFontTx/>
              <a:buAutoNum type="romanUcPeriod" startAt="4"/>
            </a:pPr>
            <a:r>
              <a:rPr lang="en-US" dirty="0" smtClean="0"/>
              <a:t>How You Can Help to Champion </a:t>
            </a:r>
          </a:p>
          <a:p>
            <a:pPr marL="290513" indent="-290513">
              <a:spcBef>
                <a:spcPct val="0"/>
              </a:spcBef>
            </a:pPr>
            <a:r>
              <a:rPr lang="en-US" dirty="0" smtClean="0"/>
              <a:t>	Hispanic Higher Education Success	</a:t>
            </a:r>
          </a:p>
          <a:p>
            <a:pPr marL="290513" indent="-290513">
              <a:spcBef>
                <a:spcPct val="0"/>
              </a:spcBef>
            </a:pPr>
            <a:endParaRPr lang="en-US" dirty="0" smtClean="0"/>
          </a:p>
          <a:p>
            <a:pPr marL="290513" indent="-290513">
              <a:spcBef>
                <a:spcPct val="0"/>
              </a:spcBef>
            </a:pPr>
            <a:r>
              <a:rPr lang="en-US" dirty="0" smtClean="0"/>
              <a:t>- For example, you can check the first box to receive our free monthly e-newsletter.</a:t>
            </a:r>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25832-5177-428C-9652-31780326DB18}" type="slidenum">
              <a:rPr lang="en-US"/>
              <a:pPr fontAlgn="base">
                <a:spcBef>
                  <a:spcPct val="0"/>
                </a:spcBef>
                <a:spcAft>
                  <a:spcPct val="0"/>
                </a:spcAft>
              </a:pPr>
              <a:t>22</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You can also subscribe to our quarterly magazine, The Voice of Hispanic Higher Education</a:t>
            </a:r>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653FDC-1C58-4E1D-9837-A2B0CAA58B12}" type="slidenum">
              <a:rPr lang="en-US"/>
              <a:pPr fontAlgn="base">
                <a:spcBef>
                  <a:spcPct val="0"/>
                </a:spcBef>
                <a:spcAft>
                  <a:spcPct val="0"/>
                </a:spcAft>
              </a:pPr>
              <a:t>23</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By providing us with your e-mail address, you can join others who advocate with their elected officials through our online advocacy system</a:t>
            </a:r>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BA260E-C43C-4D12-858C-1B02C5D10C50}" type="slidenum">
              <a:rPr lang="en-US"/>
              <a:pPr fontAlgn="base">
                <a:spcBef>
                  <a:spcPct val="0"/>
                </a:spcBef>
                <a:spcAft>
                  <a:spcPct val="0"/>
                </a:spcAft>
              </a:pPr>
              <a:t>24</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And if you have not already done so, we hope you will join HACU’s “Hispanic Alliance to Champion Higher Education” – La HACHE de HACU – for 2009 by making a donation to our Annual Appeal.  A form and envelope are provided in your packet.</a:t>
            </a:r>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7D93EB-9BF8-4A78-9936-E802D2FC0023}" type="slidenum">
              <a:rPr lang="en-US"/>
              <a:pPr fontAlgn="base">
                <a:spcBef>
                  <a:spcPct val="0"/>
                </a:spcBef>
                <a:spcAft>
                  <a:spcPct val="0"/>
                </a:spcAft>
              </a:pPr>
              <a:t>25</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hope you will join us at HACU’s 15</a:t>
            </a:r>
            <a:r>
              <a:rPr lang="en-US" baseline="30000" dirty="0" smtClean="0"/>
              <a:t>th</a:t>
            </a:r>
            <a:r>
              <a:rPr lang="en-US" dirty="0" smtClean="0"/>
              <a:t> Annual National Capitol Forum, scheduled for April 18-20 in Washington, DC.</a:t>
            </a:r>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FFEF01-B890-438A-AEDF-A1B45A96ACBF}" type="slidenum">
              <a:rPr lang="en-US"/>
              <a:pPr fontAlgn="base">
                <a:spcBef>
                  <a:spcPct val="0"/>
                </a:spcBef>
                <a:spcAft>
                  <a:spcPct val="0"/>
                </a:spcAft>
              </a:pPr>
              <a:t>26</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And  our next Annual Conference will take place September 18-20 in San Diego.</a:t>
            </a:r>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FFEF01-B890-438A-AEDF-A1B45A96ACBF}" type="slidenum">
              <a:rPr lang="en-US"/>
              <a:pPr fontAlgn="base">
                <a:spcBef>
                  <a:spcPct val="0"/>
                </a:spcBef>
                <a:spcAft>
                  <a:spcPct val="0"/>
                </a:spcAft>
              </a:pPr>
              <a:t>27</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286420-0515-4053-A8A3-98685AD0FC58}" type="slidenum">
              <a:rPr lang="en-US"/>
              <a:pPr fontAlgn="base">
                <a:spcBef>
                  <a:spcPct val="0"/>
                </a:spcBef>
                <a:spcAft>
                  <a:spcPct val="0"/>
                </a:spcAft>
              </a:pPr>
              <a:t>28</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ACF3A8-EB95-45D1-9F94-4B6DDBD53075}" type="slidenum">
              <a:rPr lang="en-US"/>
              <a:pPr fontAlgn="base">
                <a:spcBef>
                  <a:spcPct val="0"/>
                </a:spcBef>
                <a:spcAft>
                  <a:spcPct val="0"/>
                </a:spcAft>
              </a:pPr>
              <a:t>29</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8CF85A-B273-4729-AE5E-C0FAD4C370D7}" type="slidenum">
              <a:rPr lang="en-US"/>
              <a:pPr fontAlgn="base">
                <a:spcBef>
                  <a:spcPct val="0"/>
                </a:spcBef>
                <a:spcAft>
                  <a:spcPct val="0"/>
                </a:spcAft>
              </a:pPr>
              <a:t>3</a:t>
            </a:fld>
            <a:endParaRPr lang="en-US"/>
          </a:p>
        </p:txBody>
      </p:sp>
      <p:sp>
        <p:nvSpPr>
          <p:cNvPr id="9" name="Notes Placeholder 2"/>
          <p:cNvSpPr>
            <a:spLocks noGrp="1"/>
          </p:cNvSpPr>
          <p:nvPr>
            <p:ph type="body" sz="quarter" idx="11"/>
          </p:nvPr>
        </p:nvSpPr>
        <p:spPr/>
        <p:txBody>
          <a:bodyPr/>
          <a:lstStyle/>
          <a:p>
            <a:pPr fontAlgn="auto">
              <a:spcBef>
                <a:spcPts val="0"/>
              </a:spcBef>
              <a:spcAft>
                <a:spcPts val="0"/>
              </a:spcAft>
              <a:buFontTx/>
              <a:buChar char="-"/>
              <a:defRPr/>
            </a:pPr>
            <a:r>
              <a:rPr lang="en-US" dirty="0" smtClean="0"/>
              <a:t>This is our latest of some two dozen “HACU on the Road” stops.</a:t>
            </a:r>
          </a:p>
          <a:p>
            <a:pPr fontAlgn="auto">
              <a:spcBef>
                <a:spcPts val="0"/>
              </a:spcBef>
              <a:spcAft>
                <a:spcPts val="0"/>
              </a:spcAft>
              <a:buFontTx/>
              <a:buChar char="-"/>
              <a:defRPr/>
            </a:pPr>
            <a:r>
              <a:rPr lang="en-US" dirty="0" smtClean="0"/>
              <a:t>- As you can see, we have  many more stops planned.</a:t>
            </a:r>
          </a:p>
          <a:p>
            <a:pPr fontAlgn="auto">
              <a:spcBef>
                <a:spcPts val="0"/>
              </a:spcBef>
              <a:spcAft>
                <a:spcPts val="0"/>
              </a:spcAft>
              <a:buFontTx/>
              <a:buChar char="-"/>
              <a:defRPr/>
            </a:pPr>
            <a:endParaRPr lang="en-US" dirty="0" smtClean="0"/>
          </a:p>
          <a:p>
            <a:pPr fontAlgn="auto">
              <a:spcBef>
                <a:spcPts val="0"/>
              </a:spcBef>
              <a:spcAft>
                <a:spcPts val="0"/>
              </a:spcAft>
              <a:buFontTx/>
              <a:buChar char="-"/>
              <a:defRPr/>
            </a:pPr>
            <a:r>
              <a:rPr lang="en-US" dirty="0" smtClean="0"/>
              <a:t>- And why is it important that we “hit the road” to call attention to the state of Hispanic Higher Education?</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5" name="Date Placeholder 4"/>
          <p:cNvSpPr>
            <a:spLocks noGrp="1"/>
          </p:cNvSpPr>
          <p:nvPr>
            <p:ph type="dt" idx="12"/>
          </p:nvPr>
        </p:nvSpPr>
        <p:spPr/>
        <p:txBody>
          <a:bodyPr/>
          <a:lstStyle/>
          <a:p>
            <a:pPr>
              <a:defRPr/>
            </a:pPr>
            <a:r>
              <a:rPr lang="en-US" smtClean="0"/>
              <a:t>11/13/2009</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91136" indent="-291136" fontAlgn="auto">
              <a:spcBef>
                <a:spcPts val="0"/>
              </a:spcBef>
              <a:spcAft>
                <a:spcPts val="0"/>
              </a:spcAft>
              <a:tabLst>
                <a:tab pos="347747" algn="l"/>
                <a:tab pos="695493" algn="l"/>
                <a:tab pos="1043241" algn="l"/>
                <a:tab pos="5128856" algn="r"/>
              </a:tabLst>
              <a:defRPr/>
            </a:pPr>
            <a:endParaRPr lang="en-US" dirty="0" smtClean="0"/>
          </a:p>
          <a:p>
            <a:pPr fontAlgn="auto">
              <a:spcBef>
                <a:spcPts val="0"/>
              </a:spcBef>
              <a:spcAft>
                <a:spcPts val="0"/>
              </a:spcAft>
              <a:defRPr/>
            </a:pPr>
            <a:endParaRPr lang="en-US" dirty="0"/>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3AB901-5C6B-41D2-97E8-9E654834DDBA}" type="slidenum">
              <a:rPr lang="en-US"/>
              <a:pPr fontAlgn="base">
                <a:spcBef>
                  <a:spcPct val="0"/>
                </a:spcBef>
                <a:spcAft>
                  <a:spcPct val="0"/>
                </a:spcAft>
              </a:pPr>
              <a:t>30</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A77C98-F004-490B-9115-8C74E97FE607}" type="slidenum">
              <a:rPr lang="en-US"/>
              <a:pPr fontAlgn="base">
                <a:spcBef>
                  <a:spcPct val="0"/>
                </a:spcBef>
                <a:spcAft>
                  <a:spcPct val="0"/>
                </a:spcAft>
              </a:pPr>
              <a:t>31</a:t>
            </a:fld>
            <a:endParaRPr lang="en-US"/>
          </a:p>
        </p:txBody>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tabLst>
                <a:tab pos="234950" algn="l"/>
                <a:tab pos="469900" algn="l"/>
                <a:tab pos="695325" algn="l"/>
              </a:tabLst>
            </a:pPr>
            <a:r>
              <a:rPr lang="en-US" dirty="0" smtClean="0"/>
              <a:t>V. 	Closing comments: 	</a:t>
            </a:r>
            <a:r>
              <a:rPr lang="en-US" sz="1200" kern="1200" dirty="0" smtClean="0">
                <a:solidFill>
                  <a:srgbClr val="FF0000"/>
                </a:solidFill>
                <a:latin typeface="+mn-lt"/>
                <a:ea typeface="+mn-ea"/>
                <a:cs typeface="+mn-cs"/>
              </a:rPr>
              <a:t>Host institution representative</a:t>
            </a:r>
            <a:r>
              <a:rPr lang="en-US" dirty="0" smtClean="0"/>
              <a:t>	 </a:t>
            </a:r>
          </a:p>
          <a:p>
            <a:pPr>
              <a:spcBef>
                <a:spcPct val="0"/>
              </a:spcBef>
              <a:tabLst>
                <a:tab pos="234950" algn="l"/>
                <a:tab pos="469900" algn="l"/>
                <a:tab pos="695325" algn="l"/>
              </a:tabLst>
            </a:pPr>
            <a:r>
              <a:rPr lang="en-US" dirty="0" smtClean="0"/>
              <a:t>   	</a:t>
            </a:r>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91136" indent="-291136" fontAlgn="auto">
              <a:spcBef>
                <a:spcPts val="0"/>
              </a:spcBef>
              <a:spcAft>
                <a:spcPts val="0"/>
              </a:spcAft>
              <a:tabLst>
                <a:tab pos="347747" algn="l"/>
                <a:tab pos="695493" algn="l"/>
                <a:tab pos="1043241" algn="l"/>
                <a:tab pos="5128856" algn="r"/>
              </a:tabLst>
              <a:defRPr/>
            </a:pPr>
            <a:r>
              <a:rPr lang="en-US" dirty="0" smtClean="0"/>
              <a:t>Within fewer than 20 years, Hispanics will represent one of every two new workers entering the U.S. labor force. </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Already, they comprise more than one of every three new workers.  </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Yet, the nation’s ability to compete in the global economy is, and will continue to be, limited by the level of education attained by members of this community.</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6B8B26-D98F-4793-88CA-279989930888}" type="slidenum">
              <a:rPr lang="en-US"/>
              <a:pPr fontAlgn="base">
                <a:spcBef>
                  <a:spcPct val="0"/>
                </a:spcBef>
                <a:spcAft>
                  <a:spcPct val="0"/>
                </a:spcAft>
              </a:pPr>
              <a:t>4</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683310-2D2B-4CDF-B4F6-4B51441BFCE5}" type="slidenum">
              <a:rPr lang="en-US"/>
              <a:pPr fontAlgn="base">
                <a:spcBef>
                  <a:spcPct val="0"/>
                </a:spcBef>
                <a:spcAft>
                  <a:spcPct val="0"/>
                </a:spcAft>
              </a:pPr>
              <a:t>5</a:t>
            </a:fld>
            <a:endParaRPr lang="en-US"/>
          </a:p>
        </p:txBody>
      </p:sp>
      <p:sp>
        <p:nvSpPr>
          <p:cNvPr id="9" name="Notes Placeholder 2"/>
          <p:cNvSpPr>
            <a:spLocks noGrp="1"/>
          </p:cNvSpPr>
          <p:nvPr>
            <p:ph type="body" sz="quarter" idx="11"/>
          </p:nvPr>
        </p:nvSpPr>
        <p:spPr/>
        <p:txBody>
          <a:bodyPr/>
          <a:lstStyle/>
          <a:p>
            <a:pPr fontAlgn="auto">
              <a:spcBef>
                <a:spcPts val="0"/>
              </a:spcBef>
              <a:spcAft>
                <a:spcPts val="0"/>
              </a:spcAft>
              <a:defRPr/>
            </a:pPr>
            <a:endParaRPr lang="en-US" dirty="0" smtClean="0"/>
          </a:p>
          <a:p>
            <a:pPr fontAlgn="auto">
              <a:spcBef>
                <a:spcPts val="0"/>
              </a:spcBef>
              <a:spcAft>
                <a:spcPts val="0"/>
              </a:spcAft>
              <a:defRPr/>
            </a:pPr>
            <a:r>
              <a:rPr lang="en-US" dirty="0" smtClean="0"/>
              <a:t>There are more than 46 million Hispanics in the United States, representing approximately 15% of the population (2007). </a:t>
            </a:r>
            <a:endParaRPr lang="en-US" sz="1100"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As you can see, there are also significant gaps in enrollment and attainment levels for Hispanics.</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5" name="Date Placeholder 4"/>
          <p:cNvSpPr>
            <a:spLocks noGrp="1"/>
          </p:cNvSpPr>
          <p:nvPr>
            <p:ph type="dt" idx="12"/>
          </p:nvPr>
        </p:nvSpPr>
        <p:spPr/>
        <p:txBody>
          <a:bodyPr/>
          <a:lstStyle/>
          <a:p>
            <a:pPr>
              <a:defRPr/>
            </a:pPr>
            <a:r>
              <a:rPr lang="en-US" smtClean="0"/>
              <a:t>11/13/2009</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 Here in </a:t>
            </a:r>
            <a:r>
              <a:rPr lang="en-US" dirty="0" smtClean="0">
                <a:solidFill>
                  <a:srgbClr val="FF0000"/>
                </a:solidFill>
              </a:rPr>
              <a:t>California</a:t>
            </a:r>
            <a:r>
              <a:rPr lang="en-US" dirty="0" smtClean="0"/>
              <a:t>, there are estimated to be  13,452,939 </a:t>
            </a:r>
            <a:r>
              <a:rPr lang="en-US" dirty="0" smtClean="0">
                <a:solidFill>
                  <a:srgbClr val="FF0000"/>
                </a:solidFill>
              </a:rPr>
              <a:t> </a:t>
            </a:r>
            <a:r>
              <a:rPr lang="en-US" dirty="0" smtClean="0"/>
              <a:t>Latinos in the state. </a:t>
            </a:r>
            <a:endParaRPr lang="en-US" dirty="0" smtClean="0">
              <a:solidFill>
                <a:srgbClr val="FF0000"/>
              </a:solidFill>
            </a:endParaRPr>
          </a:p>
          <a:p>
            <a:pPr fontAlgn="auto">
              <a:spcBef>
                <a:spcPts val="0"/>
              </a:spcBef>
              <a:spcAft>
                <a:spcPts val="0"/>
              </a:spcAft>
              <a:buFontTx/>
              <a:buChar char="-"/>
              <a:defRPr/>
            </a:pPr>
            <a:endParaRPr lang="en-US" dirty="0" smtClean="0"/>
          </a:p>
          <a:p>
            <a:pPr fontAlgn="auto">
              <a:spcBef>
                <a:spcPts val="0"/>
              </a:spcBef>
              <a:spcAft>
                <a:spcPts val="0"/>
              </a:spcAft>
              <a:defRPr/>
            </a:pPr>
            <a:r>
              <a:rPr lang="en-US" dirty="0" smtClean="0"/>
              <a:t>- They represent approximately </a:t>
            </a:r>
            <a:r>
              <a:rPr lang="en-US" dirty="0" smtClean="0">
                <a:solidFill>
                  <a:srgbClr val="FF0000"/>
                </a:solidFill>
              </a:rPr>
              <a:t>37%</a:t>
            </a:r>
            <a:r>
              <a:rPr lang="en-US" dirty="0" smtClean="0"/>
              <a:t> of the population. </a:t>
            </a:r>
          </a:p>
          <a:p>
            <a:pPr fontAlgn="auto">
              <a:spcBef>
                <a:spcPts val="0"/>
              </a:spcBef>
              <a:spcAft>
                <a:spcPts val="0"/>
              </a:spcAft>
              <a:defRPr/>
            </a:pPr>
            <a:endParaRPr lang="en-US" sz="1100" dirty="0" smtClean="0"/>
          </a:p>
          <a:p>
            <a:pPr fontAlgn="auto">
              <a:spcBef>
                <a:spcPts val="0"/>
              </a:spcBef>
              <a:spcAft>
                <a:spcPts val="0"/>
              </a:spcAft>
              <a:defRPr/>
            </a:pPr>
            <a:r>
              <a:rPr lang="en-US" sz="1100" dirty="0" smtClean="0"/>
              <a:t>Currently, out of the </a:t>
            </a:r>
            <a:r>
              <a:rPr lang="en-US" sz="1100" dirty="0" smtClean="0">
                <a:solidFill>
                  <a:srgbClr val="FF0000"/>
                </a:solidFill>
              </a:rPr>
              <a:t>1,131 </a:t>
            </a:r>
            <a:r>
              <a:rPr lang="en-US" sz="1100" dirty="0" smtClean="0"/>
              <a:t>school districts in </a:t>
            </a:r>
            <a:r>
              <a:rPr lang="en-US" sz="1100" dirty="0" smtClean="0">
                <a:solidFill>
                  <a:srgbClr val="FF0000"/>
                </a:solidFill>
              </a:rPr>
              <a:t>California, 504 (55%) </a:t>
            </a:r>
            <a:r>
              <a:rPr lang="en-US" sz="1100" dirty="0" smtClean="0"/>
              <a:t>of them have more than </a:t>
            </a:r>
            <a:r>
              <a:rPr lang="en-US" sz="1100" dirty="0" smtClean="0">
                <a:solidFill>
                  <a:srgbClr val="FF0000"/>
                </a:solidFill>
              </a:rPr>
              <a:t>25% </a:t>
            </a:r>
            <a:r>
              <a:rPr lang="en-US" sz="1100" dirty="0" smtClean="0"/>
              <a:t>Latinos</a:t>
            </a:r>
            <a:r>
              <a:rPr lang="en-US" sz="1100" baseline="0" dirty="0" smtClean="0"/>
              <a:t> </a:t>
            </a:r>
            <a:r>
              <a:rPr lang="en-US" sz="1100" dirty="0" smtClean="0"/>
              <a:t>as part of their total student enrollment. </a:t>
            </a:r>
          </a:p>
          <a:p>
            <a:pPr fontAlgn="auto">
              <a:spcBef>
                <a:spcPts val="0"/>
              </a:spcBef>
              <a:spcAft>
                <a:spcPts val="0"/>
              </a:spcAft>
              <a:defRPr/>
            </a:pPr>
            <a:endParaRPr lang="en-US" sz="1100" dirty="0" smtClean="0"/>
          </a:p>
          <a:p>
            <a:pPr fontAlgn="auto">
              <a:spcBef>
                <a:spcPts val="0"/>
              </a:spcBef>
              <a:spcAft>
                <a:spcPts val="0"/>
              </a:spcAft>
              <a:defRPr/>
            </a:pPr>
            <a:r>
              <a:rPr lang="en-US" sz="1100" dirty="0" smtClean="0"/>
              <a:t>- </a:t>
            </a:r>
            <a:r>
              <a:rPr lang="en-US" sz="1100" dirty="0" smtClean="0">
                <a:solidFill>
                  <a:srgbClr val="FF0000"/>
                </a:solidFill>
              </a:rPr>
              <a:t>258 districts (23%)</a:t>
            </a:r>
            <a:r>
              <a:rPr lang="en-US" sz="1100" dirty="0" smtClean="0"/>
              <a:t> are more than half Latinos.</a:t>
            </a:r>
          </a:p>
          <a:p>
            <a:pPr fontAlgn="auto">
              <a:spcBef>
                <a:spcPts val="0"/>
              </a:spcBef>
              <a:spcAft>
                <a:spcPts val="0"/>
              </a:spcAft>
              <a:defRPr/>
            </a:pPr>
            <a:endParaRPr lang="en-US" sz="1100" dirty="0" smtClean="0"/>
          </a:p>
          <a:p>
            <a:pPr fontAlgn="auto">
              <a:spcBef>
                <a:spcPts val="0"/>
              </a:spcBef>
              <a:spcAft>
                <a:spcPts val="0"/>
              </a:spcAft>
              <a:defRPr/>
            </a:pPr>
            <a:r>
              <a:rPr lang="en-US" dirty="0" smtClean="0"/>
              <a:t>- Since Latinos are the youngest and fastest-growing segment of the population nationwide, these numbers are sure to continue growing.</a:t>
            </a:r>
          </a:p>
          <a:p>
            <a:pPr fontAlgn="auto">
              <a:spcBef>
                <a:spcPts val="0"/>
              </a:spcBef>
              <a:spcAft>
                <a:spcPts val="0"/>
              </a:spcAft>
              <a:defRPr/>
            </a:pPr>
            <a:endParaRPr lang="en-US" dirty="0" smtClean="0"/>
          </a:p>
          <a:p>
            <a:pPr fontAlgn="auto">
              <a:spcBef>
                <a:spcPts val="0"/>
              </a:spcBef>
              <a:spcAft>
                <a:spcPts val="0"/>
              </a:spcAft>
              <a:defRPr/>
            </a:pPr>
            <a:r>
              <a:rPr lang="en-US" dirty="0" smtClean="0"/>
              <a:t>- Our challenge is to make sure that the last statistic also grows – the percentage of  college enrollment for Latinos.</a:t>
            </a:r>
          </a:p>
          <a:p>
            <a:pPr fontAlgn="auto">
              <a:spcBef>
                <a:spcPts val="0"/>
              </a:spcBef>
              <a:spcAft>
                <a:spcPts val="0"/>
              </a:spcAft>
              <a:buFontTx/>
              <a:buChar char="-"/>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3C5FD0-8560-4A46-9FF7-0C29C31F6BBD}" type="slidenum">
              <a:rPr lang="en-US"/>
              <a:pPr fontAlgn="base">
                <a:spcBef>
                  <a:spcPct val="0"/>
                </a:spcBef>
                <a:spcAft>
                  <a:spcPct val="0"/>
                </a:spcAft>
              </a:pPr>
              <a:t>6</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91136" indent="-291136" fontAlgn="auto">
              <a:spcBef>
                <a:spcPts val="0"/>
              </a:spcBef>
              <a:spcAft>
                <a:spcPts val="0"/>
              </a:spcAft>
              <a:buFontTx/>
              <a:buChar char="-"/>
              <a:tabLst>
                <a:tab pos="347747" algn="l"/>
                <a:tab pos="695493" algn="l"/>
                <a:tab pos="1043241" algn="l"/>
                <a:tab pos="5128856" algn="r"/>
              </a:tabLst>
              <a:defRPr/>
            </a:pPr>
            <a:r>
              <a:rPr lang="en-US" dirty="0" smtClean="0"/>
              <a:t>And throughout the U.S. and Puerto Rico, where  does one find the majority of Hispanic college students?</a:t>
            </a:r>
          </a:p>
          <a:p>
            <a:pPr marL="291136" indent="-291136" fontAlgn="auto">
              <a:spcBef>
                <a:spcPts val="0"/>
              </a:spcBef>
              <a:spcAft>
                <a:spcPts val="0"/>
              </a:spcAft>
              <a:buFontTx/>
              <a:buChar char="-"/>
              <a:tabLst>
                <a:tab pos="347747" algn="l"/>
                <a:tab pos="695493" algn="l"/>
                <a:tab pos="1043241" algn="l"/>
                <a:tab pos="5128856" algn="r"/>
              </a:tabLst>
              <a:defRPr/>
            </a:pPr>
            <a:r>
              <a:rPr lang="en-US" dirty="0" smtClean="0"/>
              <a:t>I am pleased to say that the </a:t>
            </a:r>
            <a:r>
              <a:rPr lang="en-US" dirty="0" smtClean="0"/>
              <a:t>382 </a:t>
            </a:r>
            <a:r>
              <a:rPr lang="en-US" dirty="0" smtClean="0"/>
              <a:t>HACU-member institutions – even though they represent less than 10% of all colleges and universities in the U.S. – enroll two-thirds of the nation’s Latino college students.</a:t>
            </a:r>
          </a:p>
          <a:p>
            <a:pPr marL="291136" indent="-291136" fontAlgn="auto">
              <a:spcBef>
                <a:spcPts val="0"/>
              </a:spcBef>
              <a:spcAft>
                <a:spcPts val="0"/>
              </a:spcAft>
              <a:buFontTx/>
              <a:buChar char="-"/>
              <a:tabLst>
                <a:tab pos="347747" algn="l"/>
                <a:tab pos="695493" algn="l"/>
                <a:tab pos="1043241" algn="l"/>
                <a:tab pos="5128856" algn="r"/>
              </a:tabLst>
              <a:defRPr/>
            </a:pPr>
            <a:r>
              <a:rPr lang="en-US" dirty="0" smtClean="0"/>
              <a:t>States with HACU members are shown in blue.</a:t>
            </a:r>
          </a:p>
          <a:p>
            <a:pPr marL="291136" indent="-291136" fontAlgn="auto">
              <a:spcBef>
                <a:spcPts val="0"/>
              </a:spcBef>
              <a:spcAft>
                <a:spcPts val="0"/>
              </a:spcAft>
              <a:buFontTx/>
              <a:buChar char="-"/>
              <a:tabLst>
                <a:tab pos="347747" algn="l"/>
                <a:tab pos="695493" algn="l"/>
                <a:tab pos="1043241" algn="l"/>
                <a:tab pos="5128856" algn="r"/>
              </a:tabLst>
              <a:defRPr/>
            </a:pPr>
            <a:r>
              <a:rPr lang="en-US" dirty="0" smtClean="0"/>
              <a:t>Dark blue states like </a:t>
            </a:r>
            <a:r>
              <a:rPr lang="en-US" dirty="0" smtClean="0">
                <a:solidFill>
                  <a:srgbClr val="FF0000"/>
                </a:solidFill>
              </a:rPr>
              <a:t>California</a:t>
            </a:r>
            <a:r>
              <a:rPr lang="en-US" baseline="0" dirty="0" smtClean="0">
                <a:solidFill>
                  <a:srgbClr val="FF0000"/>
                </a:solidFill>
              </a:rPr>
              <a:t> </a:t>
            </a:r>
            <a:r>
              <a:rPr lang="en-US" dirty="0" smtClean="0"/>
              <a:t>are those that include members that are “Hispanic-Serving Institutions” or HSIs, with Hispanic enrollment of 25 percent or more.</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AF2497-B06D-411C-A142-B0225EBCB2AA}" type="slidenum">
              <a:rPr lang="en-US"/>
              <a:pPr fontAlgn="base">
                <a:spcBef>
                  <a:spcPct val="0"/>
                </a:spcBef>
                <a:spcAft>
                  <a:spcPct val="0"/>
                </a:spcAft>
              </a:pPr>
              <a:t>7</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marL="291136" indent="-291136" fontAlgn="auto">
              <a:spcBef>
                <a:spcPts val="0"/>
              </a:spcBef>
              <a:spcAft>
                <a:spcPts val="0"/>
              </a:spcAft>
              <a:tabLst>
                <a:tab pos="347747" algn="l"/>
                <a:tab pos="695493" algn="l"/>
                <a:tab pos="1043241" algn="l"/>
                <a:tab pos="5128856" algn="r"/>
              </a:tabLst>
              <a:defRPr/>
            </a:pPr>
            <a:r>
              <a:rPr lang="en-US" dirty="0" smtClean="0"/>
              <a:t>Here in </a:t>
            </a:r>
            <a:r>
              <a:rPr lang="en-US" dirty="0" smtClean="0">
                <a:solidFill>
                  <a:srgbClr val="FF0000"/>
                </a:solidFill>
              </a:rPr>
              <a:t>California</a:t>
            </a:r>
            <a:r>
              <a:rPr lang="en-US" dirty="0" smtClean="0"/>
              <a:t>, we currently have </a:t>
            </a:r>
            <a:r>
              <a:rPr lang="en-US" dirty="0" smtClean="0">
                <a:solidFill>
                  <a:srgbClr val="FF0000"/>
                </a:solidFill>
              </a:rPr>
              <a:t>77 </a:t>
            </a:r>
            <a:r>
              <a:rPr lang="en-US" dirty="0" smtClean="0"/>
              <a:t>dues-paying HSI members.</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Our 29</a:t>
            </a:r>
            <a:r>
              <a:rPr lang="en-US" baseline="0" dirty="0" smtClean="0"/>
              <a:t> </a:t>
            </a:r>
            <a:r>
              <a:rPr lang="en-US" dirty="0" smtClean="0"/>
              <a:t>Associate Member Institutions in </a:t>
            </a:r>
            <a:r>
              <a:rPr lang="en-US" dirty="0" smtClean="0">
                <a:solidFill>
                  <a:srgbClr val="FF0000"/>
                </a:solidFill>
              </a:rPr>
              <a:t>California</a:t>
            </a:r>
            <a:r>
              <a:rPr lang="en-US" dirty="0" smtClean="0"/>
              <a:t>, are those that have enrollments that are between 10% and 24% Hispanic, </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Our 3 Partner Institutions are those that have less than 10% Hispanic enrollment but that share our commitment to Hispanic higher education success.</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HACU’s commitment dates back to our founding nearly 23 years ago.</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11D8BE-3781-4DD8-B27A-76CA1F89A0A8}" type="slidenum">
              <a:rPr lang="en-US"/>
              <a:pPr fontAlgn="base">
                <a:spcBef>
                  <a:spcPct val="0"/>
                </a:spcBef>
                <a:spcAft>
                  <a:spcPct val="0"/>
                </a:spcAft>
              </a:pPr>
              <a:t>8</a:t>
            </a:fld>
            <a:endParaRPr lang="en-US" dirty="0"/>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79463" y="4416425"/>
            <a:ext cx="5607050" cy="4183063"/>
          </a:xfrm>
        </p:spPr>
        <p:txBody>
          <a:bodyPr>
            <a:normAutofit/>
          </a:bodyPr>
          <a:lstStyle/>
          <a:p>
            <a:pPr marL="291136" indent="-291136" fontAlgn="auto">
              <a:spcBef>
                <a:spcPts val="0"/>
              </a:spcBef>
              <a:spcAft>
                <a:spcPts val="0"/>
              </a:spcAft>
              <a:tabLst>
                <a:tab pos="347747" algn="l"/>
                <a:tab pos="695493" algn="l"/>
                <a:tab pos="1043241" algn="l"/>
                <a:tab pos="5128856" algn="r"/>
              </a:tabLst>
              <a:defRPr/>
            </a:pPr>
            <a:r>
              <a:rPr lang="en-US" dirty="0" smtClean="0"/>
              <a:t>HACU has been advocating for Hispanic Serving Institutions and Hispanic higher education since the association was founded in 1986.</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We were instrumental in shaping federal legislation that defined HSIs for the first time in 1992.</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HACU’s advocacy efforts with the federal government in Washington, DC, have helped to secure over $1 billion in grants targeted to HSIs since 1995.</a:t>
            </a:r>
          </a:p>
          <a:p>
            <a:pPr marL="291136" indent="-291136" fontAlgn="auto">
              <a:spcBef>
                <a:spcPts val="0"/>
              </a:spcBef>
              <a:spcAft>
                <a:spcPts val="0"/>
              </a:spcAft>
              <a:tabLst>
                <a:tab pos="347747" algn="l"/>
                <a:tab pos="695493" algn="l"/>
                <a:tab pos="1043241" algn="l"/>
                <a:tab pos="5128856" algn="r"/>
              </a:tabLst>
              <a:defRPr/>
            </a:pPr>
            <a:r>
              <a:rPr lang="en-US" dirty="0" smtClean="0"/>
              <a:t>	</a:t>
            </a:r>
          </a:p>
          <a:p>
            <a:pPr marL="291136" indent="-291136" fontAlgn="auto">
              <a:spcBef>
                <a:spcPts val="0"/>
              </a:spcBef>
              <a:spcAft>
                <a:spcPts val="0"/>
              </a:spcAft>
              <a:tabLst>
                <a:tab pos="347747" algn="l"/>
                <a:tab pos="695493" algn="l"/>
                <a:tab pos="1043241" algn="l"/>
                <a:tab pos="5128856" algn="r"/>
              </a:tabLst>
              <a:defRPr/>
            </a:pPr>
            <a:r>
              <a:rPr lang="en-US" dirty="0" smtClean="0"/>
              <a:t>But much work remains.  Still, HSIs receive on average just 52 cents in federal funding for every dollar that goes to non-HSIs.</a:t>
            </a:r>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endParaRPr lang="en-US" dirty="0" smtClean="0"/>
          </a:p>
          <a:p>
            <a:pPr marL="291136" indent="-291136" fontAlgn="auto">
              <a:spcBef>
                <a:spcPts val="0"/>
              </a:spcBef>
              <a:spcAft>
                <a:spcPts val="0"/>
              </a:spcAft>
              <a:tabLst>
                <a:tab pos="347747" algn="l"/>
                <a:tab pos="695493" algn="l"/>
                <a:tab pos="1043241" algn="l"/>
                <a:tab pos="5128856" algn="r"/>
              </a:tabLst>
              <a:defRPr/>
            </a:pPr>
            <a:r>
              <a:rPr lang="en-US" dirty="0" smtClean="0"/>
              <a:t>		</a:t>
            </a:r>
          </a:p>
          <a:p>
            <a:pPr fontAlgn="auto">
              <a:spcBef>
                <a:spcPts val="0"/>
              </a:spcBef>
              <a:spcAft>
                <a:spcPts val="0"/>
              </a:spcAft>
              <a:defRPr/>
            </a:pPr>
            <a:endParaRPr lang="en-US" dirty="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56EC06-CB4E-40FD-9545-0CD4992BD225}" type="slidenum">
              <a:rPr lang="en-US"/>
              <a:pPr fontAlgn="base">
                <a:spcBef>
                  <a:spcPct val="0"/>
                </a:spcBef>
                <a:spcAft>
                  <a:spcPct val="0"/>
                </a:spcAft>
              </a:pPr>
              <a:t>9</a:t>
            </a:fld>
            <a:endParaRPr lang="en-US"/>
          </a:p>
        </p:txBody>
      </p:sp>
      <p:sp>
        <p:nvSpPr>
          <p:cNvPr id="5" name="Date Placeholder 4"/>
          <p:cNvSpPr>
            <a:spLocks noGrp="1"/>
          </p:cNvSpPr>
          <p:nvPr>
            <p:ph type="dt" idx="10"/>
          </p:nvPr>
        </p:nvSpPr>
        <p:spPr/>
        <p:txBody>
          <a:bodyPr/>
          <a:lstStyle/>
          <a:p>
            <a:pPr>
              <a:defRPr/>
            </a:pPr>
            <a:r>
              <a:rPr lang="en-US" smtClean="0"/>
              <a:t>11/13/2009</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D236C8-45FA-4F60-B6FC-61DFB32E855A}"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596C97-F6D2-42C7-A5F3-F4875D7687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E9E216-8F8E-48EC-8FCF-157136B28F03}" type="datetimeFigureOut">
              <a:rPr lang="en-US"/>
              <a:pPr>
                <a:defRPr/>
              </a:pPr>
              <a:t>11/9/2009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CA4015-07B8-40E0-8A7C-FBDB813269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E29BFB-3151-45FA-9D05-88E311941263}"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B070D7-E69E-4D12-B8B5-70CF473921B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E29378-5971-4084-AC8C-8E9D7911C59F}"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09762E-5451-4CC6-89F1-57F6BB0D13D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9D0FBFF-9E89-4068-A694-741540D3C865}"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BC1C06-8520-43B6-B713-54DDBA5A419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929EB2-7502-4F5C-8115-D7FD7390C65E}"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92EA90-1BF3-4679-B045-26FDAF7A0A2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D67FD2-F403-42C9-9568-66A41D66B46D}"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FC978F-B88B-4456-93CB-5A35A01FFC8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1631F96-F2A9-4A06-B29C-FAB1617CE22F}" type="datetimeFigureOut">
              <a:rPr lang="en-US"/>
              <a:pPr>
                <a:defRPr/>
              </a:pPr>
              <a:t>11/9/2009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5A6E1E-0C7B-4330-A2D2-AEC135317E3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F18048-2CCC-406C-8304-96E3FA2F4753}" type="datetimeFigureOut">
              <a:rPr lang="en-US"/>
              <a:pPr>
                <a:defRPr/>
              </a:pPr>
              <a:t>11/9/2009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7623F6-64E1-477C-B2DB-B48E62FD1CE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8D7794-502A-4302-B307-CCBAC5BBCA12}" type="datetimeFigureOut">
              <a:rPr lang="en-US"/>
              <a:pPr>
                <a:defRPr/>
              </a:pPr>
              <a:t>11/9/2009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75D6330-0F05-49FA-A67A-E5AFDBE45FC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990109-3BFF-44A2-88B1-4563D8CBC8A5}" type="datetimeFigureOut">
              <a:rPr lang="en-US"/>
              <a:pPr>
                <a:defRPr/>
              </a:pPr>
              <a:t>11/9/2009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9AACCB-6924-4BDF-828E-7BD2D1BB88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131164-330A-4FF1-9A20-967286902220}"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50D223-70AC-450E-8999-E9D3CABA36D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FE20FC-F126-4DB0-AEEA-B6CFEEDD7DD7}" type="datetimeFigureOut">
              <a:rPr lang="en-US"/>
              <a:pPr>
                <a:defRPr/>
              </a:pPr>
              <a:t>11/9/2009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6EF186-E1DC-4292-9726-D93B640A696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6CEE1F-5AD9-4262-B89D-6F385C24262B}" type="datetimeFigureOut">
              <a:rPr lang="en-US"/>
              <a:pPr>
                <a:defRPr/>
              </a:pPr>
              <a:t>11/9/2009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8A15E-CCB2-41CC-96A5-5423ECA768E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35152F-1C69-4F86-ACF4-DA4F80AE7001}"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57AAD5-A86E-4BFE-AB76-11EDF38DC91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F21EEC-A76B-4BF9-9DF2-0A809A3DD632}"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BA91BB-CAF7-4D60-BECB-6B9A5B9A99F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705237-BE71-4D01-925A-C5BAAAAF7B97}" type="datetimeFigureOut">
              <a:rPr lang="en-US"/>
              <a:pPr>
                <a:defRPr/>
              </a:pPr>
              <a:t>11/9/2009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43CDC5-8FE8-4C01-BA22-0C4AC15634D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D8E911-7284-47F5-94AD-C850B1BFCFC3}"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62C057-B7DD-458E-B7B5-11A6C0F4655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607E07-6F42-4E65-B902-4E32BF001589}"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F10BFC-3F02-44A4-BE1A-7A032AC19CA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1DCFE5-E070-4D91-93C9-EAC1DE6716F8}"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F06B48-8B60-4896-84D7-C82EF956E4F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073FCB-0F13-4954-9A41-4A6D0A7A23E3}" type="datetimeFigureOut">
              <a:rPr lang="en-US"/>
              <a:pPr>
                <a:defRPr/>
              </a:pPr>
              <a:t>11/9/2009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CC1ACA-83F7-4CE6-96FE-D55A9837AA9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DC83607-75BF-458D-B236-E47091BCB31B}" type="datetimeFigureOut">
              <a:rPr lang="en-US"/>
              <a:pPr>
                <a:defRPr/>
              </a:pPr>
              <a:t>11/9/2009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09B16A-5D63-4D01-95C3-2C0E730DDFF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FBF892-EF61-401C-B451-FC62EF734BAE}"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84BAB-D1AC-42E4-8587-F499327BEEF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C15120-48E1-4474-B28A-8A1B817EBF37}" type="datetimeFigureOut">
              <a:rPr lang="en-US"/>
              <a:pPr>
                <a:defRPr/>
              </a:pPr>
              <a:t>11/9/2009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3AE71B-A5BD-488B-818D-7952776FD8C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8DF768-538C-4DC5-9CAB-9014E35BAC43}" type="datetimeFigureOut">
              <a:rPr lang="en-US"/>
              <a:pPr>
                <a:defRPr/>
              </a:pPr>
              <a:t>11/9/2009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A06F98-BC6E-49EE-BC32-7FC0B26E7C9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369085-9939-4A7A-81F6-DEB62C52D0E7}" type="datetimeFigureOut">
              <a:rPr lang="en-US"/>
              <a:pPr>
                <a:defRPr/>
              </a:pPr>
              <a:t>11/9/2009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2D2338-85C2-4EAF-A823-9F23DF4E1B4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B4FFA8-1975-4370-A7B2-5BFBB71B4490}" type="datetimeFigureOut">
              <a:rPr lang="en-US"/>
              <a:pPr>
                <a:defRPr/>
              </a:pPr>
              <a:t>11/9/2009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E9AA68-DDBD-449F-AC97-B69FB8DBA20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F76689-C993-4624-93BE-7C8D908CC1D7}"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34A094-B747-42AD-BEFA-81DE8FDE024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004F4D-D58A-4010-97A7-BD9CF0067E58}" type="datetimeFigureOut">
              <a:rPr lang="en-US"/>
              <a:pPr>
                <a:defRPr/>
              </a:pPr>
              <a:t>11/9/2009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DCA5BD-0DCA-448B-9342-F57A2A2987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2FFE3E-318A-4267-8D45-536C1333F400}" type="datetimeFigureOut">
              <a:rPr lang="en-US"/>
              <a:pPr>
                <a:defRPr/>
              </a:pPr>
              <a:t>11/9/2009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96AA05-EB13-41C5-95F5-73834CD80F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D0141C-39DB-4423-BE72-EF32B4CB4841}" type="datetimeFigureOut">
              <a:rPr lang="en-US"/>
              <a:pPr>
                <a:defRPr/>
              </a:pPr>
              <a:t>11/9/2009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22C166-116D-4C49-B7AF-48B34BDF04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66C7AA6-D666-4A86-ABB8-419802E2E423}" type="datetimeFigureOut">
              <a:rPr lang="en-US"/>
              <a:pPr>
                <a:defRPr/>
              </a:pPr>
              <a:t>11/9/2009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211470-8EB1-44E2-A784-B3B33A89CF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PPT_Slide6.jpg"/>
          <p:cNvPicPr>
            <a:picLocks noChangeAspect="1"/>
          </p:cNvPicPr>
          <p:nvPr userDrawn="1"/>
        </p:nvPicPr>
        <p:blipFill>
          <a:blip r:embed="rId2" cstate="print"/>
          <a:srcRect/>
          <a:stretch>
            <a:fillRect/>
          </a:stretch>
        </p:blipFill>
        <p:spPr bwMode="auto">
          <a:xfrm>
            <a:off x="0" y="-12700"/>
            <a:ext cx="9144000" cy="6883400"/>
          </a:xfrm>
          <a:prstGeom prst="rect">
            <a:avLst/>
          </a:prstGeom>
          <a:noFill/>
          <a:ln w="9525">
            <a:noFill/>
            <a:miter lim="800000"/>
            <a:headEnd/>
            <a:tailEnd/>
          </a:ln>
        </p:spPr>
      </p:pic>
      <p:pic>
        <p:nvPicPr>
          <p:cNvPr id="3" name="Picture 2" descr="OnTheRoad_main banner"/>
          <p:cNvPicPr>
            <a:picLocks noChangeAspect="1" noChangeArrowheads="1"/>
          </p:cNvPicPr>
          <p:nvPr userDrawn="1"/>
        </p:nvPicPr>
        <p:blipFill>
          <a:blip r:embed="rId3" cstate="print"/>
          <a:srcRect/>
          <a:stretch>
            <a:fillRect/>
          </a:stretch>
        </p:blipFill>
        <p:spPr bwMode="auto">
          <a:xfrm>
            <a:off x="5791200" y="5926138"/>
            <a:ext cx="3228975" cy="779462"/>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pPr>
              <a:defRPr/>
            </a:pPr>
            <a:fld id="{5AC57EB3-1482-4DD6-9C38-403402989716}" type="datetimeFigureOut">
              <a:rPr lang="en-US"/>
              <a:pPr>
                <a:defRPr/>
              </a:pPr>
              <a:t>11/9/2009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D117F0AE-7692-4634-90E2-291FEBE8A2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4" descr="PPT_Slide6.jpg"/>
          <p:cNvPicPr>
            <a:picLocks noChangeAspect="1"/>
          </p:cNvPicPr>
          <p:nvPr userDrawn="1"/>
        </p:nvPicPr>
        <p:blipFill>
          <a:blip r:embed="rId2" cstate="print"/>
          <a:srcRect/>
          <a:stretch>
            <a:fillRect/>
          </a:stretch>
        </p:blipFill>
        <p:spPr bwMode="auto">
          <a:xfrm>
            <a:off x="0" y="-12700"/>
            <a:ext cx="9144000" cy="68834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0D9E55A3-3212-4A49-A347-FBB9FF3E3580}" type="datetimeFigureOut">
              <a:rPr lang="en-US"/>
              <a:pPr>
                <a:defRPr/>
              </a:pPr>
              <a:t>11/9/2009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6286FBCF-6210-44DA-B8C8-D2A87DF0B8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C477C9-9C62-4EDD-A4BB-98D4D82820F1}" type="datetimeFigureOut">
              <a:rPr lang="en-US"/>
              <a:pPr>
                <a:defRPr/>
              </a:pPr>
              <a:t>11/9/2009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C0A716-2127-4977-B88A-180F0F96AC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D63E0AB-7825-4948-B585-837C40C52BA5}" type="datetimeFigureOut">
              <a:rPr lang="en-US"/>
              <a:pPr>
                <a:defRPr/>
              </a:pPr>
              <a:t>11/9/2009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1218571-622E-47FF-B03A-9984872A83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709" r:id="rId7"/>
    <p:sldLayoutId id="2147483710"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88B915B-1357-4540-AA7E-A79FB3C99150}" type="datetimeFigureOut">
              <a:rPr lang="en-US"/>
              <a:pPr>
                <a:defRPr/>
              </a:pPr>
              <a:t>11/9/2009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3723657-B54C-464F-B1EE-2A0E964E8E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15764A2-41EA-4499-B5B0-FAABFA60A89F}" type="datetimeFigureOut">
              <a:rPr lang="en-US"/>
              <a:pPr>
                <a:defRPr/>
              </a:pPr>
              <a:t>11/9/2009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4A7B6DD-AD4D-4C50-B444-913DB42470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www.hacu.net/" TargetMode="Externa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7"/>
          <p:cNvSpPr txBox="1">
            <a:spLocks noChangeArrowheads="1"/>
          </p:cNvSpPr>
          <p:nvPr/>
        </p:nvSpPr>
        <p:spPr bwMode="auto">
          <a:xfrm>
            <a:off x="3505200" y="2828925"/>
            <a:ext cx="3276600" cy="523875"/>
          </a:xfrm>
          <a:prstGeom prst="rect">
            <a:avLst/>
          </a:prstGeom>
          <a:noFill/>
          <a:ln w="9525">
            <a:noFill/>
            <a:miter lim="800000"/>
            <a:headEnd/>
            <a:tailEnd/>
          </a:ln>
        </p:spPr>
        <p:txBody>
          <a:bodyPr>
            <a:spAutoFit/>
          </a:bodyPr>
          <a:lstStyle/>
          <a:p>
            <a:r>
              <a:rPr lang="en-US" sz="2800" i="1" dirty="0">
                <a:latin typeface="Arial Narrow" pitchFamily="34" charset="0"/>
              </a:rPr>
              <a:t>welcomes you to…</a:t>
            </a:r>
          </a:p>
        </p:txBody>
      </p:sp>
      <p:sp>
        <p:nvSpPr>
          <p:cNvPr id="41986" name="TextBox 8"/>
          <p:cNvSpPr txBox="1">
            <a:spLocks noChangeArrowheads="1"/>
          </p:cNvSpPr>
          <p:nvPr/>
        </p:nvSpPr>
        <p:spPr bwMode="auto">
          <a:xfrm>
            <a:off x="1447800" y="5724525"/>
            <a:ext cx="7391400" cy="523875"/>
          </a:xfrm>
          <a:prstGeom prst="rect">
            <a:avLst/>
          </a:prstGeom>
          <a:noFill/>
          <a:ln w="9525">
            <a:noFill/>
            <a:miter lim="800000"/>
            <a:headEnd/>
            <a:tailEnd/>
          </a:ln>
        </p:spPr>
        <p:txBody>
          <a:bodyPr>
            <a:spAutoFit/>
          </a:bodyPr>
          <a:lstStyle/>
          <a:p>
            <a:pPr algn="ctr"/>
            <a:r>
              <a:rPr lang="en-US" sz="2800" i="1" dirty="0">
                <a:latin typeface="Arial Narrow" pitchFamily="34" charset="0"/>
              </a:rPr>
              <a:t>… Destination: Hispanic Higher Education Success</a:t>
            </a:r>
          </a:p>
        </p:txBody>
      </p:sp>
      <p:pic>
        <p:nvPicPr>
          <p:cNvPr id="41987" name="Picture 2" descr="OnTheRoad_main banner"/>
          <p:cNvPicPr>
            <a:picLocks noChangeAspect="1" noChangeArrowheads="1"/>
          </p:cNvPicPr>
          <p:nvPr/>
        </p:nvPicPr>
        <p:blipFill>
          <a:blip r:embed="rId3" cstate="print"/>
          <a:srcRect/>
          <a:stretch>
            <a:fillRect/>
          </a:stretch>
        </p:blipFill>
        <p:spPr bwMode="auto">
          <a:xfrm>
            <a:off x="1441450" y="3514725"/>
            <a:ext cx="6940550" cy="1676400"/>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533400" y="762000"/>
            <a:ext cx="5229513"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457200"/>
            <a:ext cx="8229600" cy="1143000"/>
          </a:xfrm>
          <a:prstGeom prst="rect">
            <a:avLst/>
          </a:prstGeom>
        </p:spPr>
        <p:txBody>
          <a:bodyPr/>
          <a:lstStyle/>
          <a:p>
            <a:pPr fontAlgn="auto">
              <a:spcAft>
                <a:spcPts val="0"/>
              </a:spcAft>
              <a:defRPr/>
            </a:pPr>
            <a:r>
              <a:rPr lang="en-US" sz="4400" dirty="0">
                <a:latin typeface="+mn-lt"/>
              </a:rPr>
              <a:t>About HACU</a:t>
            </a:r>
            <a:endParaRPr lang="en-US" sz="4400" dirty="0">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685800" y="1676400"/>
            <a:ext cx="6923015" cy="4206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85800"/>
            <a:ext cx="8229600" cy="1143000"/>
          </a:xfrm>
          <a:prstGeom prst="rect">
            <a:avLst/>
          </a:prstGeom>
        </p:spPr>
        <p:txBody>
          <a:bodyPr/>
          <a:lstStyle/>
          <a:p>
            <a:pPr fontAlgn="auto">
              <a:spcAft>
                <a:spcPts val="0"/>
              </a:spcAft>
              <a:defRPr/>
            </a:pPr>
            <a:r>
              <a:rPr lang="en-US" sz="4400" dirty="0">
                <a:latin typeface="+mn-lt"/>
              </a:rPr>
              <a:t>Mission</a:t>
            </a:r>
            <a:endParaRPr lang="en-US" sz="4400" dirty="0">
              <a:latin typeface="+mj-lt"/>
              <a:ea typeface="+mj-ea"/>
              <a:cs typeface="+mj-cs"/>
            </a:endParaRPr>
          </a:p>
        </p:txBody>
      </p:sp>
      <p:sp>
        <p:nvSpPr>
          <p:cNvPr id="62466" name="TextBox 3"/>
          <p:cNvSpPr txBox="1">
            <a:spLocks noChangeArrowheads="1"/>
          </p:cNvSpPr>
          <p:nvPr/>
        </p:nvSpPr>
        <p:spPr bwMode="auto">
          <a:xfrm>
            <a:off x="533400" y="1774825"/>
            <a:ext cx="7848600" cy="4229100"/>
          </a:xfrm>
          <a:prstGeom prst="rect">
            <a:avLst/>
          </a:prstGeom>
          <a:noFill/>
          <a:ln w="9525">
            <a:noFill/>
            <a:miter lim="800000"/>
            <a:headEnd/>
            <a:tailEnd/>
          </a:ln>
        </p:spPr>
        <p:txBody>
          <a:bodyPr>
            <a:spAutoFit/>
          </a:bodyPr>
          <a:lstStyle/>
          <a:p>
            <a:pPr marL="342900" indent="-342900">
              <a:spcBef>
                <a:spcPct val="20000"/>
              </a:spcBef>
              <a:tabLst>
                <a:tab pos="119063" algn="l"/>
              </a:tabLst>
            </a:pPr>
            <a:r>
              <a:rPr lang="en-US" sz="2800">
                <a:latin typeface="Calibri" pitchFamily="34" charset="0"/>
              </a:rPr>
              <a:t>To champion Hispanic success in higher education.</a:t>
            </a:r>
          </a:p>
          <a:p>
            <a:pPr marL="342900" indent="-342900">
              <a:spcBef>
                <a:spcPct val="20000"/>
              </a:spcBef>
              <a:buFont typeface="Arial" charset="0"/>
              <a:buChar char="•"/>
              <a:tabLst>
                <a:tab pos="119063" algn="l"/>
              </a:tabLst>
            </a:pPr>
            <a:r>
              <a:rPr lang="en-US" sz="2800">
                <a:latin typeface="Calibri" pitchFamily="34" charset="0"/>
              </a:rPr>
              <a:t>Promoting development of member colleges and universities; </a:t>
            </a:r>
          </a:p>
          <a:p>
            <a:pPr marL="342900" indent="-342900">
              <a:spcBef>
                <a:spcPct val="20000"/>
              </a:spcBef>
              <a:buFont typeface="Arial" charset="0"/>
              <a:buChar char="•"/>
              <a:tabLst>
                <a:tab pos="119063" algn="l"/>
              </a:tabLst>
            </a:pPr>
            <a:r>
              <a:rPr lang="en-US" sz="2800">
                <a:latin typeface="Calibri" pitchFamily="34" charset="0"/>
              </a:rPr>
              <a:t>Improving access to and the quality of post-secondary educational opportunities for Hispanic students; </a:t>
            </a:r>
          </a:p>
          <a:p>
            <a:pPr marL="342900" indent="-342900">
              <a:spcBef>
                <a:spcPct val="20000"/>
              </a:spcBef>
              <a:buFont typeface="Arial" charset="0"/>
              <a:buChar char="•"/>
              <a:tabLst>
                <a:tab pos="119063" algn="l"/>
              </a:tabLst>
            </a:pPr>
            <a:r>
              <a:rPr lang="en-US" sz="2800">
                <a:latin typeface="Calibri" pitchFamily="34" charset="0"/>
              </a:rPr>
              <a:t>Meeting needs of business, industry and government through the development and sharing of resources, information and expertise.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2057400"/>
            <a:ext cx="8686800" cy="3810000"/>
          </a:xfrm>
        </p:spPr>
        <p:txBody>
          <a:bodyPr rtlCol="0">
            <a:normAutofit fontScale="92500" lnSpcReduction="20000"/>
          </a:bodyPr>
          <a:lstStyle/>
          <a:p>
            <a:pPr fontAlgn="auto">
              <a:spcAft>
                <a:spcPts val="0"/>
              </a:spcAft>
              <a:buFont typeface="Arial" pitchFamily="34" charset="0"/>
              <a:buChar char="•"/>
              <a:defRPr/>
            </a:pPr>
            <a:r>
              <a:rPr lang="en-US" sz="2800" dirty="0" smtClean="0"/>
              <a:t>Advocacy - Governmental Relations</a:t>
            </a:r>
          </a:p>
          <a:p>
            <a:pPr lvl="1" fontAlgn="auto">
              <a:spcAft>
                <a:spcPts val="0"/>
              </a:spcAft>
              <a:buFont typeface="Arial" pitchFamily="34" charset="0"/>
              <a:buChar char="–"/>
              <a:defRPr/>
            </a:pPr>
            <a:r>
              <a:rPr lang="en-US" sz="2400" dirty="0" smtClean="0"/>
              <a:t>Offices in Washington, DC</a:t>
            </a:r>
          </a:p>
          <a:p>
            <a:pPr lvl="1" fontAlgn="auto">
              <a:spcAft>
                <a:spcPts val="0"/>
              </a:spcAft>
              <a:buFont typeface="Arial" pitchFamily="34" charset="0"/>
              <a:buChar char="–"/>
              <a:defRPr/>
            </a:pPr>
            <a:r>
              <a:rPr lang="en-US" sz="2400" dirty="0" smtClean="0"/>
              <a:t>Sacramento, CA</a:t>
            </a:r>
          </a:p>
          <a:p>
            <a:pPr lvl="1" fontAlgn="auto">
              <a:spcAft>
                <a:spcPts val="0"/>
              </a:spcAft>
              <a:buFont typeface="Arial" pitchFamily="34" charset="0"/>
              <a:buChar char="–"/>
              <a:defRPr/>
            </a:pPr>
            <a:r>
              <a:rPr lang="en-US" sz="2400" dirty="0" smtClean="0"/>
              <a:t>San Antonio, TX</a:t>
            </a:r>
          </a:p>
          <a:p>
            <a:pPr fontAlgn="auto">
              <a:spcAft>
                <a:spcPts val="0"/>
              </a:spcAft>
              <a:buFont typeface="Arial" pitchFamily="34" charset="0"/>
              <a:buChar char="•"/>
              <a:defRPr/>
            </a:pPr>
            <a:r>
              <a:rPr lang="en-US" sz="2800" dirty="0" smtClean="0"/>
              <a:t>Institutional Capacity Building</a:t>
            </a:r>
          </a:p>
          <a:p>
            <a:pPr fontAlgn="auto">
              <a:spcAft>
                <a:spcPts val="0"/>
              </a:spcAft>
              <a:buFont typeface="Arial" pitchFamily="34" charset="0"/>
              <a:buChar char="•"/>
              <a:defRPr/>
            </a:pPr>
            <a:r>
              <a:rPr lang="en-US" sz="2800" dirty="0" smtClean="0"/>
              <a:t>Faculty and Staff Development</a:t>
            </a:r>
          </a:p>
          <a:p>
            <a:pPr fontAlgn="auto">
              <a:spcAft>
                <a:spcPts val="0"/>
              </a:spcAft>
              <a:buFont typeface="Arial" pitchFamily="34" charset="0"/>
              <a:buChar char="•"/>
              <a:defRPr/>
            </a:pPr>
            <a:r>
              <a:rPr lang="en-US" sz="2800" dirty="0" smtClean="0"/>
              <a:t>Member Advisories</a:t>
            </a:r>
          </a:p>
          <a:p>
            <a:pPr fontAlgn="auto">
              <a:spcAft>
                <a:spcPts val="0"/>
              </a:spcAft>
              <a:buFont typeface="Arial" pitchFamily="34" charset="0"/>
              <a:buChar char="•"/>
              <a:defRPr/>
            </a:pPr>
            <a:r>
              <a:rPr lang="en-US" sz="2800" dirty="0" smtClean="0"/>
              <a:t>Action Alerts</a:t>
            </a:r>
          </a:p>
          <a:p>
            <a:pPr fontAlgn="auto">
              <a:spcAft>
                <a:spcPts val="0"/>
              </a:spcAft>
              <a:buFont typeface="Arial" pitchFamily="34" charset="0"/>
              <a:buChar char="•"/>
              <a:defRPr/>
            </a:pPr>
            <a:r>
              <a:rPr lang="en-US" sz="2800" dirty="0" smtClean="0"/>
              <a:t>HACU Scholarships</a:t>
            </a:r>
          </a:p>
          <a:p>
            <a:pPr lvl="1" fontAlgn="auto">
              <a:spcAft>
                <a:spcPts val="0"/>
              </a:spcAft>
              <a:buFont typeface="Arial" pitchFamily="34" charset="0"/>
              <a:buChar char="–"/>
              <a:defRPr/>
            </a:pPr>
            <a:r>
              <a:rPr lang="en-US" sz="2400" dirty="0" smtClean="0"/>
              <a:t>More than $400,000 this year</a:t>
            </a:r>
          </a:p>
          <a:p>
            <a:pPr fontAlgn="auto">
              <a:spcAft>
                <a:spcPts val="0"/>
              </a:spcAft>
              <a:buFont typeface="Arial" pitchFamily="34" charset="0"/>
              <a:buChar char="•"/>
              <a:defRPr/>
            </a:pPr>
            <a:endParaRPr lang="en-US" sz="2800" dirty="0" smtClean="0"/>
          </a:p>
          <a:p>
            <a:pPr fontAlgn="auto">
              <a:spcAft>
                <a:spcPts val="0"/>
              </a:spcAft>
              <a:buFont typeface="Arial" pitchFamily="34" charset="0"/>
              <a:buChar char="•"/>
              <a:defRPr/>
            </a:pPr>
            <a:endParaRPr lang="en-US" sz="2800" dirty="0" smtClean="0"/>
          </a:p>
        </p:txBody>
      </p:sp>
      <p:sp>
        <p:nvSpPr>
          <p:cNvPr id="64514" name="Title 1"/>
          <p:cNvSpPr txBox="1">
            <a:spLocks/>
          </p:cNvSpPr>
          <p:nvPr/>
        </p:nvSpPr>
        <p:spPr bwMode="auto">
          <a:xfrm>
            <a:off x="457200" y="457200"/>
            <a:ext cx="8229600" cy="1143000"/>
          </a:xfrm>
          <a:prstGeom prst="rect">
            <a:avLst/>
          </a:prstGeom>
          <a:noFill/>
          <a:ln w="9525">
            <a:noFill/>
            <a:miter lim="800000"/>
            <a:headEnd/>
            <a:tailEnd/>
          </a:ln>
        </p:spPr>
        <p:txBody>
          <a:bodyPr/>
          <a:lstStyle/>
          <a:p>
            <a:r>
              <a:rPr lang="en-US" sz="4400">
                <a:latin typeface="Calibri" pitchFamily="34" charset="0"/>
              </a:rPr>
              <a:t>National Member </a:t>
            </a:r>
          </a:p>
          <a:p>
            <a:r>
              <a:rPr lang="en-US" sz="4400">
                <a:latin typeface="Calibri" pitchFamily="34" charset="0"/>
              </a:rPr>
              <a:t>Benefits</a:t>
            </a:r>
          </a:p>
        </p:txBody>
      </p:sp>
      <p:pic>
        <p:nvPicPr>
          <p:cNvPr id="64515" name="Picture 2" descr="U:\Development &amp; Member Svcs\SA_JWM\HACU on the Road\Images\DSC05347.jpg"/>
          <p:cNvPicPr>
            <a:picLocks noChangeAspect="1" noChangeArrowheads="1"/>
          </p:cNvPicPr>
          <p:nvPr/>
        </p:nvPicPr>
        <p:blipFill>
          <a:blip r:embed="rId3" cstate="print"/>
          <a:srcRect l="4297" r="20703"/>
          <a:stretch>
            <a:fillRect/>
          </a:stretch>
        </p:blipFill>
        <p:spPr bwMode="auto">
          <a:xfrm>
            <a:off x="5486400" y="2209800"/>
            <a:ext cx="3352800" cy="3352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U:\Common\HACU on the Road\Chicago\Images\The voice summer.jpg"/>
          <p:cNvPicPr>
            <a:picLocks noChangeAspect="1" noChangeArrowheads="1"/>
          </p:cNvPicPr>
          <p:nvPr/>
        </p:nvPicPr>
        <p:blipFill>
          <a:blip r:embed="rId3" cstate="print"/>
          <a:srcRect/>
          <a:stretch>
            <a:fillRect/>
          </a:stretch>
        </p:blipFill>
        <p:spPr bwMode="auto">
          <a:xfrm>
            <a:off x="6088063" y="2209800"/>
            <a:ext cx="2751137" cy="3584575"/>
          </a:xfrm>
          <a:prstGeom prst="rect">
            <a:avLst/>
          </a:prstGeom>
          <a:noFill/>
          <a:ln w="9525">
            <a:noFill/>
            <a:miter lim="800000"/>
            <a:headEnd/>
            <a:tailEnd/>
          </a:ln>
        </p:spPr>
      </p:pic>
      <p:pic>
        <p:nvPicPr>
          <p:cNvPr id="66562" name="Picture 2"/>
          <p:cNvPicPr>
            <a:picLocks noChangeAspect="1" noChangeArrowheads="1"/>
          </p:cNvPicPr>
          <p:nvPr/>
        </p:nvPicPr>
        <p:blipFill>
          <a:blip r:embed="rId4" cstate="print"/>
          <a:srcRect r="2817" b="19659"/>
          <a:stretch>
            <a:fillRect/>
          </a:stretch>
        </p:blipFill>
        <p:spPr bwMode="auto">
          <a:xfrm>
            <a:off x="76200" y="3503613"/>
            <a:ext cx="4419600" cy="3140075"/>
          </a:xfrm>
          <a:prstGeom prst="rect">
            <a:avLst/>
          </a:prstGeom>
          <a:noFill/>
          <a:ln w="9525">
            <a:solidFill>
              <a:schemeClr val="tx1"/>
            </a:solidFill>
            <a:miter lim="800000"/>
            <a:headEnd/>
            <a:tailEnd/>
          </a:ln>
        </p:spPr>
      </p:pic>
      <p:sp>
        <p:nvSpPr>
          <p:cNvPr id="66563" name="Content Placeholder 2"/>
          <p:cNvSpPr>
            <a:spLocks noGrp="1"/>
          </p:cNvSpPr>
          <p:nvPr>
            <p:ph idx="4294967295"/>
          </p:nvPr>
        </p:nvSpPr>
        <p:spPr>
          <a:xfrm>
            <a:off x="457200" y="1644650"/>
            <a:ext cx="8686800" cy="4343400"/>
          </a:xfrm>
        </p:spPr>
        <p:txBody>
          <a:bodyPr/>
          <a:lstStyle/>
          <a:p>
            <a:r>
              <a:rPr lang="en-US" sz="2800" smtClean="0"/>
              <a:t>Marketing, Sales &amp; Recruitment</a:t>
            </a:r>
          </a:p>
          <a:p>
            <a:pPr lvl="1"/>
            <a:r>
              <a:rPr lang="en-US" sz="2400" smtClean="0">
                <a:hlinkClick r:id="rId5"/>
              </a:rPr>
              <a:t>www.hacu.net</a:t>
            </a:r>
            <a:endParaRPr lang="en-US" sz="2400" smtClean="0"/>
          </a:p>
          <a:p>
            <a:pPr lvl="1"/>
            <a:r>
              <a:rPr lang="en-US" sz="2400" smtClean="0"/>
              <a:t>Monthly e-newsletter</a:t>
            </a:r>
          </a:p>
          <a:p>
            <a:pPr lvl="1"/>
            <a:r>
              <a:rPr lang="en-US" sz="2400" smtClean="0"/>
              <a:t>Quarterly  Magazine</a:t>
            </a:r>
          </a:p>
          <a:p>
            <a:pPr lvl="1"/>
            <a:endParaRPr lang="en-US" sz="2400" smtClean="0"/>
          </a:p>
          <a:p>
            <a:endParaRPr lang="en-US" sz="2800" smtClean="0"/>
          </a:p>
        </p:txBody>
      </p:sp>
      <p:sp>
        <p:nvSpPr>
          <p:cNvPr id="66564" name="Title 1"/>
          <p:cNvSpPr txBox="1">
            <a:spLocks/>
          </p:cNvSpPr>
          <p:nvPr/>
        </p:nvSpPr>
        <p:spPr bwMode="auto">
          <a:xfrm>
            <a:off x="457200" y="457200"/>
            <a:ext cx="8229600" cy="838200"/>
          </a:xfrm>
          <a:prstGeom prst="rect">
            <a:avLst/>
          </a:prstGeom>
          <a:noFill/>
          <a:ln w="9525">
            <a:noFill/>
            <a:miter lim="800000"/>
            <a:headEnd/>
            <a:tailEnd/>
          </a:ln>
        </p:spPr>
        <p:txBody>
          <a:bodyPr/>
          <a:lstStyle/>
          <a:p>
            <a:r>
              <a:rPr lang="en-US" sz="4400" dirty="0" smtClean="0">
                <a:latin typeface="Calibri" pitchFamily="34" charset="0"/>
              </a:rPr>
              <a:t>Member &amp; Corporate</a:t>
            </a:r>
            <a:endParaRPr lang="en-US" sz="4400" dirty="0">
              <a:latin typeface="Calibri" pitchFamily="34" charset="0"/>
            </a:endParaRPr>
          </a:p>
          <a:p>
            <a:r>
              <a:rPr lang="en-US" sz="4400" dirty="0" smtClean="0">
                <a:latin typeface="Calibri" pitchFamily="34" charset="0"/>
              </a:rPr>
              <a:t>Partner Benefits</a:t>
            </a:r>
            <a:endParaRPr lang="en-US" sz="4400" dirty="0">
              <a:latin typeface="Calibri" pitchFamily="34" charset="0"/>
            </a:endParaRPr>
          </a:p>
        </p:txBody>
      </p:sp>
      <p:pic>
        <p:nvPicPr>
          <p:cNvPr id="66565" name="Picture 2" descr="U:\Common\HACU on the Road\Chicago\Images\e-newslettershorter.jpg"/>
          <p:cNvPicPr>
            <a:picLocks noChangeAspect="1" noChangeArrowheads="1"/>
          </p:cNvPicPr>
          <p:nvPr/>
        </p:nvPicPr>
        <p:blipFill>
          <a:blip r:embed="rId6" cstate="print"/>
          <a:srcRect b="43503"/>
          <a:stretch>
            <a:fillRect/>
          </a:stretch>
        </p:blipFill>
        <p:spPr bwMode="auto">
          <a:xfrm>
            <a:off x="3416300" y="3763963"/>
            <a:ext cx="2559050" cy="21034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2"/>
          <p:cNvSpPr>
            <a:spLocks noGrp="1"/>
          </p:cNvSpPr>
          <p:nvPr>
            <p:ph idx="4294967295"/>
          </p:nvPr>
        </p:nvSpPr>
        <p:spPr>
          <a:xfrm>
            <a:off x="457200" y="1752600"/>
            <a:ext cx="8686800" cy="4343400"/>
          </a:xfrm>
        </p:spPr>
        <p:txBody>
          <a:bodyPr/>
          <a:lstStyle/>
          <a:p>
            <a:r>
              <a:rPr lang="en-US" sz="2800" dirty="0" smtClean="0"/>
              <a:t>Conferences and Events</a:t>
            </a:r>
          </a:p>
          <a:p>
            <a:pPr lvl="1"/>
            <a:r>
              <a:rPr lang="en-US" sz="2400" dirty="0" smtClean="0"/>
              <a:t>Capitol Forum</a:t>
            </a:r>
          </a:p>
          <a:p>
            <a:pPr lvl="1"/>
            <a:r>
              <a:rPr lang="en-US" sz="2400" dirty="0" smtClean="0"/>
              <a:t>International Conference</a:t>
            </a:r>
          </a:p>
          <a:p>
            <a:pPr lvl="1"/>
            <a:r>
              <a:rPr lang="en-US" sz="2400" dirty="0" smtClean="0"/>
              <a:t>23</a:t>
            </a:r>
            <a:r>
              <a:rPr lang="en-US" sz="2400" baseline="30000" dirty="0" smtClean="0"/>
              <a:t>rd</a:t>
            </a:r>
            <a:r>
              <a:rPr lang="en-US" sz="2400" dirty="0" smtClean="0"/>
              <a:t> Annual Conference </a:t>
            </a:r>
          </a:p>
          <a:p>
            <a:pPr lvl="2"/>
            <a:r>
              <a:rPr lang="en-US" dirty="0" smtClean="0"/>
              <a:t>Oct. 31 – Nov. 2</a:t>
            </a:r>
          </a:p>
          <a:p>
            <a:pPr lvl="2"/>
            <a:r>
              <a:rPr lang="en-US" dirty="0" smtClean="0"/>
              <a:t>Walt Disney World Resort</a:t>
            </a:r>
          </a:p>
          <a:p>
            <a:pPr lvl="2"/>
            <a:r>
              <a:rPr lang="en-US" dirty="0" smtClean="0"/>
              <a:t>1,300+ attendees</a:t>
            </a:r>
          </a:p>
          <a:p>
            <a:pPr lvl="2"/>
            <a:r>
              <a:rPr lang="en-US" dirty="0" smtClean="0"/>
              <a:t>200+ students at </a:t>
            </a:r>
          </a:p>
          <a:p>
            <a:pPr lvl="2">
              <a:buFont typeface="Arial" charset="0"/>
              <a:buNone/>
            </a:pPr>
            <a:r>
              <a:rPr lang="en-US" dirty="0" smtClean="0"/>
              <a:t>	Student Track </a:t>
            </a:r>
          </a:p>
          <a:p>
            <a:endParaRPr lang="en-US" sz="2800" dirty="0" smtClean="0"/>
          </a:p>
        </p:txBody>
      </p:sp>
      <p:sp>
        <p:nvSpPr>
          <p:cNvPr id="68610" name="Title 1"/>
          <p:cNvSpPr txBox="1">
            <a:spLocks/>
          </p:cNvSpPr>
          <p:nvPr/>
        </p:nvSpPr>
        <p:spPr bwMode="auto">
          <a:xfrm>
            <a:off x="457200" y="457200"/>
            <a:ext cx="8229600" cy="1371600"/>
          </a:xfrm>
          <a:prstGeom prst="rect">
            <a:avLst/>
          </a:prstGeom>
          <a:noFill/>
          <a:ln w="9525">
            <a:noFill/>
            <a:miter lim="800000"/>
            <a:headEnd/>
            <a:tailEnd/>
          </a:ln>
        </p:spPr>
        <p:txBody>
          <a:bodyPr/>
          <a:lstStyle/>
          <a:p>
            <a:r>
              <a:rPr lang="en-US" sz="4400" dirty="0" smtClean="0">
                <a:latin typeface="Calibri" pitchFamily="34" charset="0"/>
              </a:rPr>
              <a:t>Member &amp; Corporate</a:t>
            </a:r>
            <a:endParaRPr lang="en-US" sz="4400" dirty="0">
              <a:latin typeface="Calibri" pitchFamily="34" charset="0"/>
            </a:endParaRPr>
          </a:p>
          <a:p>
            <a:r>
              <a:rPr lang="en-US" sz="4400" dirty="0">
                <a:latin typeface="Calibri" pitchFamily="34" charset="0"/>
              </a:rPr>
              <a:t>Partner Benefits</a:t>
            </a:r>
          </a:p>
        </p:txBody>
      </p:sp>
      <p:pic>
        <p:nvPicPr>
          <p:cNvPr id="68611" name="Picture 2" descr="U:\Development &amp; Member Svcs\SA_JWM\HACU on the Road\Images\Saturday_HACU Denver-35.jpg"/>
          <p:cNvPicPr>
            <a:picLocks noChangeAspect="1" noChangeArrowheads="1"/>
          </p:cNvPicPr>
          <p:nvPr/>
        </p:nvPicPr>
        <p:blipFill>
          <a:blip r:embed="rId3" cstate="print">
            <a:lum bright="10000" contrast="10000"/>
          </a:blip>
          <a:srcRect l="16667" t="10417" r="4167" b="22916"/>
          <a:stretch>
            <a:fillRect/>
          </a:stretch>
        </p:blipFill>
        <p:spPr bwMode="auto">
          <a:xfrm>
            <a:off x="4953000" y="2514600"/>
            <a:ext cx="3962400" cy="2438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752600"/>
            <a:ext cx="8686800" cy="4419600"/>
          </a:xfrm>
        </p:spPr>
        <p:txBody>
          <a:bodyPr rtlCol="0">
            <a:normAutofit lnSpcReduction="10000"/>
          </a:bodyPr>
          <a:lstStyle/>
          <a:p>
            <a:pPr fontAlgn="auto">
              <a:spcAft>
                <a:spcPts val="0"/>
              </a:spcAft>
              <a:buFont typeface="Arial" pitchFamily="34" charset="0"/>
              <a:buChar char="•"/>
              <a:defRPr/>
            </a:pPr>
            <a:r>
              <a:rPr lang="en-US" sz="2800" dirty="0" smtClean="0"/>
              <a:t>Diversify your Workforce</a:t>
            </a:r>
          </a:p>
          <a:p>
            <a:pPr lvl="1" fontAlgn="auto">
              <a:spcAft>
                <a:spcPts val="0"/>
              </a:spcAft>
              <a:buFont typeface="Arial" pitchFamily="34" charset="0"/>
              <a:buChar char="–"/>
              <a:defRPr/>
            </a:pPr>
            <a:r>
              <a:rPr lang="en-US" sz="2400" dirty="0" smtClean="0"/>
              <a:t>Job Postings on</a:t>
            </a:r>
          </a:p>
          <a:p>
            <a:pPr lvl="1" fontAlgn="auto">
              <a:spcAft>
                <a:spcPts val="0"/>
              </a:spcAft>
              <a:buFont typeface="Arial" pitchFamily="34" charset="0"/>
              <a:buNone/>
              <a:defRPr/>
            </a:pPr>
            <a:r>
              <a:rPr lang="en-US" sz="2400" dirty="0" smtClean="0"/>
              <a:t>	</a:t>
            </a:r>
            <a:r>
              <a:rPr lang="en-US" sz="2400" dirty="0" err="1" smtClean="0"/>
              <a:t>ProTalento</a:t>
            </a:r>
            <a:r>
              <a:rPr lang="en-US" sz="2400" dirty="0" smtClean="0"/>
              <a:t> : The HACU</a:t>
            </a:r>
          </a:p>
          <a:p>
            <a:pPr lvl="1" fontAlgn="auto">
              <a:spcAft>
                <a:spcPts val="0"/>
              </a:spcAft>
              <a:buFont typeface="Arial" pitchFamily="34" charset="0"/>
              <a:buNone/>
              <a:defRPr/>
            </a:pPr>
            <a:r>
              <a:rPr lang="en-US" sz="2400" dirty="0" smtClean="0"/>
              <a:t>	Professional Résumé Database</a:t>
            </a:r>
          </a:p>
          <a:p>
            <a:pPr fontAlgn="auto">
              <a:spcAft>
                <a:spcPts val="0"/>
              </a:spcAft>
              <a:buFont typeface="Arial" pitchFamily="34" charset="0"/>
              <a:buChar char="•"/>
              <a:defRPr/>
            </a:pPr>
            <a:r>
              <a:rPr lang="en-US" sz="2800" dirty="0" smtClean="0"/>
              <a:t>HACU National Internship </a:t>
            </a:r>
          </a:p>
          <a:p>
            <a:pPr fontAlgn="auto">
              <a:spcAft>
                <a:spcPts val="0"/>
              </a:spcAft>
              <a:buFont typeface="Arial" pitchFamily="34" charset="0"/>
              <a:buNone/>
              <a:defRPr/>
            </a:pPr>
            <a:r>
              <a:rPr lang="en-US" sz="2800" dirty="0" smtClean="0"/>
              <a:t>	Program</a:t>
            </a:r>
          </a:p>
          <a:p>
            <a:pPr lvl="1" fontAlgn="auto">
              <a:spcAft>
                <a:spcPts val="0"/>
              </a:spcAft>
              <a:buFont typeface="Arial" pitchFamily="34" charset="0"/>
              <a:buChar char="–"/>
              <a:defRPr/>
            </a:pPr>
            <a:r>
              <a:rPr lang="en-US" sz="2400" dirty="0" smtClean="0"/>
              <a:t>600 + students per year</a:t>
            </a:r>
          </a:p>
          <a:p>
            <a:pPr lvl="1" fontAlgn="auto">
              <a:spcAft>
                <a:spcPts val="0"/>
              </a:spcAft>
              <a:buFont typeface="Arial" pitchFamily="34" charset="0"/>
              <a:buChar char="–"/>
              <a:defRPr/>
            </a:pPr>
            <a:r>
              <a:rPr lang="en-US" sz="2400" dirty="0" smtClean="0"/>
              <a:t>Nearly 9,000 interns since 1992</a:t>
            </a:r>
          </a:p>
          <a:p>
            <a:pPr lvl="1" fontAlgn="auto">
              <a:spcAft>
                <a:spcPts val="0"/>
              </a:spcAft>
              <a:buFont typeface="Arial" pitchFamily="34" charset="0"/>
              <a:buChar char="–"/>
              <a:defRPr/>
            </a:pPr>
            <a:r>
              <a:rPr lang="en-US" sz="2400" dirty="0" smtClean="0"/>
              <a:t>Federal Agencies</a:t>
            </a:r>
          </a:p>
          <a:p>
            <a:pPr lvl="1" fontAlgn="auto">
              <a:spcAft>
                <a:spcPts val="0"/>
              </a:spcAft>
              <a:buFont typeface="Arial" pitchFamily="34" charset="0"/>
              <a:buChar char="–"/>
              <a:defRPr/>
            </a:pPr>
            <a:r>
              <a:rPr lang="en-US" sz="2400" dirty="0" smtClean="0"/>
              <a:t>Corporations</a:t>
            </a:r>
          </a:p>
        </p:txBody>
      </p:sp>
      <p:sp>
        <p:nvSpPr>
          <p:cNvPr id="70658" name="Title 1"/>
          <p:cNvSpPr txBox="1">
            <a:spLocks/>
          </p:cNvSpPr>
          <p:nvPr/>
        </p:nvSpPr>
        <p:spPr bwMode="auto">
          <a:xfrm>
            <a:off x="457200" y="457200"/>
            <a:ext cx="8229600" cy="1295400"/>
          </a:xfrm>
          <a:prstGeom prst="rect">
            <a:avLst/>
          </a:prstGeom>
          <a:noFill/>
          <a:ln w="9525">
            <a:noFill/>
            <a:miter lim="800000"/>
            <a:headEnd/>
            <a:tailEnd/>
          </a:ln>
        </p:spPr>
        <p:txBody>
          <a:bodyPr/>
          <a:lstStyle/>
          <a:p>
            <a:r>
              <a:rPr lang="en-US" sz="4400" dirty="0" smtClean="0">
                <a:latin typeface="Calibri" pitchFamily="34" charset="0"/>
              </a:rPr>
              <a:t>Member &amp; Corporate</a:t>
            </a:r>
            <a:endParaRPr lang="en-US" sz="4400" dirty="0">
              <a:latin typeface="Calibri" pitchFamily="34" charset="0"/>
            </a:endParaRPr>
          </a:p>
          <a:p>
            <a:r>
              <a:rPr lang="en-US" sz="4400" dirty="0">
                <a:latin typeface="Calibri" pitchFamily="34" charset="0"/>
              </a:rPr>
              <a:t>Partner Benefits</a:t>
            </a:r>
          </a:p>
        </p:txBody>
      </p:sp>
      <p:pic>
        <p:nvPicPr>
          <p:cNvPr id="70659" name="Picture 2" descr="U:\Development &amp; Member Svcs\SA_JWM\HACU on the Road\Images\Grisel Gutierrez #2 (2).JPG"/>
          <p:cNvPicPr>
            <a:picLocks noChangeAspect="1" noChangeArrowheads="1"/>
          </p:cNvPicPr>
          <p:nvPr/>
        </p:nvPicPr>
        <p:blipFill>
          <a:blip r:embed="rId3" cstate="print"/>
          <a:srcRect l="28125" t="2083" r="3125" b="6250"/>
          <a:stretch>
            <a:fillRect/>
          </a:stretch>
        </p:blipFill>
        <p:spPr bwMode="auto">
          <a:xfrm>
            <a:off x="5334000" y="2286000"/>
            <a:ext cx="3352800" cy="3352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p:cNvSpPr>
            <a:spLocks noGrp="1"/>
          </p:cNvSpPr>
          <p:nvPr>
            <p:ph idx="4294967295"/>
          </p:nvPr>
        </p:nvSpPr>
        <p:spPr>
          <a:xfrm>
            <a:off x="152400" y="1905000"/>
            <a:ext cx="8686800" cy="2209800"/>
          </a:xfrm>
        </p:spPr>
        <p:txBody>
          <a:bodyPr/>
          <a:lstStyle/>
          <a:p>
            <a:r>
              <a:rPr lang="en-US" sz="2800" dirty="0" smtClean="0"/>
              <a:t>Strategic Alliances</a:t>
            </a:r>
          </a:p>
          <a:p>
            <a:r>
              <a:rPr lang="en-US" sz="2800" dirty="0" smtClean="0"/>
              <a:t>Customized </a:t>
            </a:r>
          </a:p>
          <a:p>
            <a:pPr>
              <a:buFont typeface="Arial" charset="0"/>
              <a:buNone/>
            </a:pPr>
            <a:r>
              <a:rPr lang="en-US" sz="2800" dirty="0" smtClean="0"/>
              <a:t>	programs</a:t>
            </a:r>
          </a:p>
          <a:p>
            <a:pPr>
              <a:buFont typeface="Arial" charset="0"/>
              <a:buNone/>
            </a:pPr>
            <a:endParaRPr lang="en-US" sz="2800" dirty="0" smtClean="0"/>
          </a:p>
        </p:txBody>
      </p:sp>
      <p:sp>
        <p:nvSpPr>
          <p:cNvPr id="72706" name="Title 1"/>
          <p:cNvSpPr txBox="1">
            <a:spLocks/>
          </p:cNvSpPr>
          <p:nvPr/>
        </p:nvSpPr>
        <p:spPr bwMode="auto">
          <a:xfrm>
            <a:off x="457200" y="457200"/>
            <a:ext cx="8229600" cy="1371600"/>
          </a:xfrm>
          <a:prstGeom prst="rect">
            <a:avLst/>
          </a:prstGeom>
          <a:noFill/>
          <a:ln w="9525">
            <a:noFill/>
            <a:miter lim="800000"/>
            <a:headEnd/>
            <a:tailEnd/>
          </a:ln>
        </p:spPr>
        <p:txBody>
          <a:bodyPr/>
          <a:lstStyle/>
          <a:p>
            <a:r>
              <a:rPr lang="en-US" sz="4400" dirty="0">
                <a:latin typeface="Calibri" pitchFamily="34" charset="0"/>
              </a:rPr>
              <a:t>Corporate</a:t>
            </a:r>
          </a:p>
          <a:p>
            <a:r>
              <a:rPr lang="en-US" sz="4400" dirty="0">
                <a:latin typeface="Calibri" pitchFamily="34" charset="0"/>
              </a:rPr>
              <a:t>Partner Benefits</a:t>
            </a:r>
          </a:p>
        </p:txBody>
      </p:sp>
      <p:pic>
        <p:nvPicPr>
          <p:cNvPr id="72707" name="Picture 2"/>
          <p:cNvPicPr>
            <a:picLocks noChangeAspect="1" noChangeArrowheads="1"/>
          </p:cNvPicPr>
          <p:nvPr/>
        </p:nvPicPr>
        <p:blipFill>
          <a:blip r:embed="rId3" cstate="print"/>
          <a:srcRect/>
          <a:stretch>
            <a:fillRect/>
          </a:stretch>
        </p:blipFill>
        <p:spPr bwMode="auto">
          <a:xfrm>
            <a:off x="304801" y="4800600"/>
            <a:ext cx="3539998" cy="1676400"/>
          </a:xfrm>
          <a:prstGeom prst="rect">
            <a:avLst/>
          </a:prstGeom>
          <a:noFill/>
          <a:ln w="9525">
            <a:noFill/>
            <a:miter lim="800000"/>
            <a:headEnd/>
            <a:tailEnd/>
          </a:ln>
        </p:spPr>
      </p:pic>
      <p:pic>
        <p:nvPicPr>
          <p:cNvPr id="72708" name="Picture 3"/>
          <p:cNvPicPr>
            <a:picLocks noChangeAspect="1" noChangeArrowheads="1"/>
          </p:cNvPicPr>
          <p:nvPr/>
        </p:nvPicPr>
        <p:blipFill>
          <a:blip r:embed="rId4" cstate="print"/>
          <a:srcRect/>
          <a:stretch>
            <a:fillRect/>
          </a:stretch>
        </p:blipFill>
        <p:spPr bwMode="auto">
          <a:xfrm>
            <a:off x="4191000" y="4191000"/>
            <a:ext cx="4953000" cy="1160860"/>
          </a:xfrm>
          <a:prstGeom prst="rect">
            <a:avLst/>
          </a:prstGeom>
          <a:noFill/>
          <a:ln w="9525">
            <a:noFill/>
            <a:miter lim="800000"/>
            <a:headEnd/>
            <a:tailEnd/>
          </a:ln>
        </p:spPr>
      </p:pic>
      <p:pic>
        <p:nvPicPr>
          <p:cNvPr id="72709" name="Picture 5" descr="new_Hobsons_logo_CMYK.2009.jpg"/>
          <p:cNvPicPr>
            <a:picLocks noChangeAspect="1"/>
          </p:cNvPicPr>
          <p:nvPr/>
        </p:nvPicPr>
        <p:blipFill>
          <a:blip r:embed="rId5" cstate="print"/>
          <a:srcRect/>
          <a:stretch>
            <a:fillRect/>
          </a:stretch>
        </p:blipFill>
        <p:spPr bwMode="auto">
          <a:xfrm>
            <a:off x="4648200" y="2133600"/>
            <a:ext cx="4008438" cy="1457325"/>
          </a:xfrm>
          <a:prstGeom prst="rect">
            <a:avLst/>
          </a:prstGeom>
          <a:noFill/>
          <a:ln w="9525">
            <a:noFill/>
            <a:miter lim="800000"/>
            <a:headEnd/>
            <a:tailEnd/>
          </a:ln>
        </p:spPr>
      </p:pic>
      <p:pic>
        <p:nvPicPr>
          <p:cNvPr id="7" name="Picture 3" descr="ca411small LOGO .jpg"/>
          <p:cNvPicPr>
            <a:picLocks noChangeAspect="1" noChangeArrowheads="1"/>
          </p:cNvPicPr>
          <p:nvPr/>
        </p:nvPicPr>
        <p:blipFill>
          <a:blip r:embed="rId6" cstate="print"/>
          <a:srcRect/>
          <a:stretch>
            <a:fillRect/>
          </a:stretch>
        </p:blipFill>
        <p:spPr bwMode="auto">
          <a:xfrm>
            <a:off x="2133600" y="2819400"/>
            <a:ext cx="19812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txBox="1">
            <a:spLocks/>
          </p:cNvSpPr>
          <p:nvPr/>
        </p:nvSpPr>
        <p:spPr bwMode="auto">
          <a:xfrm>
            <a:off x="457200" y="2438400"/>
            <a:ext cx="2438400" cy="3962400"/>
          </a:xfrm>
          <a:prstGeom prst="rect">
            <a:avLst/>
          </a:prstGeom>
          <a:noFill/>
          <a:ln w="9525">
            <a:noFill/>
            <a:miter lim="800000"/>
            <a:headEnd/>
            <a:tailEnd/>
          </a:ln>
        </p:spPr>
        <p:txBody>
          <a:bodyPr/>
          <a:lstStyle/>
          <a:p>
            <a:pPr>
              <a:spcBef>
                <a:spcPct val="20000"/>
              </a:spcBef>
            </a:pPr>
            <a:r>
              <a:rPr lang="en-US" sz="3200" dirty="0" smtClean="0">
                <a:latin typeface="Calibri" pitchFamily="34" charset="0"/>
              </a:rPr>
              <a:t>50</a:t>
            </a:r>
            <a:r>
              <a:rPr lang="en-US" sz="3200" dirty="0" smtClean="0">
                <a:latin typeface="Calibri" pitchFamily="34" charset="0"/>
              </a:rPr>
              <a:t> </a:t>
            </a:r>
            <a:r>
              <a:rPr lang="en-US" sz="3200" dirty="0">
                <a:latin typeface="Calibri" pitchFamily="34" charset="0"/>
              </a:rPr>
              <a:t>International HACU Members in 10 Countries</a:t>
            </a:r>
          </a:p>
        </p:txBody>
      </p:sp>
      <p:sp>
        <p:nvSpPr>
          <p:cNvPr id="44" name="Title 1"/>
          <p:cNvSpPr txBox="1">
            <a:spLocks/>
          </p:cNvSpPr>
          <p:nvPr/>
        </p:nvSpPr>
        <p:spPr>
          <a:xfrm>
            <a:off x="457200" y="990600"/>
            <a:ext cx="8229600" cy="1143000"/>
          </a:xfrm>
          <a:prstGeom prst="rect">
            <a:avLst/>
          </a:prstGeom>
        </p:spPr>
        <p:txBody>
          <a:bodyPr/>
          <a:lstStyle/>
          <a:p>
            <a:pPr fontAlgn="auto">
              <a:spcAft>
                <a:spcPts val="0"/>
              </a:spcAft>
              <a:defRPr/>
            </a:pPr>
            <a:r>
              <a:rPr lang="en-US" sz="4400" dirty="0">
                <a:latin typeface="+mn-lt"/>
              </a:rPr>
              <a:t>International Membership</a:t>
            </a:r>
            <a:endParaRPr lang="en-US" sz="4400" dirty="0">
              <a:latin typeface="+mj-lt"/>
              <a:ea typeface="+mj-ea"/>
              <a:cs typeface="+mj-cs"/>
            </a:endParaRPr>
          </a:p>
        </p:txBody>
      </p:sp>
      <p:grpSp>
        <p:nvGrpSpPr>
          <p:cNvPr id="46" name="Group 45"/>
          <p:cNvGrpSpPr/>
          <p:nvPr/>
        </p:nvGrpSpPr>
        <p:grpSpPr>
          <a:xfrm>
            <a:off x="2438400" y="1752600"/>
            <a:ext cx="6481763" cy="4214813"/>
            <a:chOff x="2438400" y="1752600"/>
            <a:chExt cx="6481763" cy="4214813"/>
          </a:xfrm>
        </p:grpSpPr>
        <p:sp>
          <p:nvSpPr>
            <p:cNvPr id="45" name="Freeform 8"/>
            <p:cNvSpPr>
              <a:spLocks/>
            </p:cNvSpPr>
            <p:nvPr/>
          </p:nvSpPr>
          <p:spPr bwMode="auto">
            <a:xfrm>
              <a:off x="2895600" y="1752600"/>
              <a:ext cx="1446213" cy="1281113"/>
            </a:xfrm>
            <a:custGeom>
              <a:avLst/>
              <a:gdLst/>
              <a:ahLst/>
              <a:cxnLst>
                <a:cxn ang="0">
                  <a:pos x="57" y="183"/>
                </a:cxn>
                <a:cxn ang="0">
                  <a:pos x="219" y="657"/>
                </a:cxn>
                <a:cxn ang="0">
                  <a:pos x="226" y="912"/>
                </a:cxn>
                <a:cxn ang="0">
                  <a:pos x="338" y="1195"/>
                </a:cxn>
                <a:cxn ang="0">
                  <a:pos x="585" y="1324"/>
                </a:cxn>
                <a:cxn ang="0">
                  <a:pos x="410" y="1022"/>
                </a:cxn>
                <a:cxn ang="0">
                  <a:pos x="325" y="678"/>
                </a:cxn>
                <a:cxn ang="0">
                  <a:pos x="226" y="462"/>
                </a:cxn>
                <a:cxn ang="0">
                  <a:pos x="234" y="239"/>
                </a:cxn>
                <a:cxn ang="0">
                  <a:pos x="342" y="325"/>
                </a:cxn>
                <a:cxn ang="0">
                  <a:pos x="489" y="783"/>
                </a:cxn>
                <a:cxn ang="0">
                  <a:pos x="549" y="901"/>
                </a:cxn>
                <a:cxn ang="0">
                  <a:pos x="653" y="999"/>
                </a:cxn>
                <a:cxn ang="0">
                  <a:pos x="681" y="1114"/>
                </a:cxn>
                <a:cxn ang="0">
                  <a:pos x="804" y="1263"/>
                </a:cxn>
                <a:cxn ang="0">
                  <a:pos x="976" y="1565"/>
                </a:cxn>
                <a:cxn ang="0">
                  <a:pos x="969" y="1687"/>
                </a:cxn>
                <a:cxn ang="0">
                  <a:pos x="984" y="1872"/>
                </a:cxn>
                <a:cxn ang="0">
                  <a:pos x="1110" y="1945"/>
                </a:cxn>
                <a:cxn ang="0">
                  <a:pos x="1277" y="2028"/>
                </a:cxn>
                <a:cxn ang="0">
                  <a:pos x="1704" y="2267"/>
                </a:cxn>
                <a:cxn ang="0">
                  <a:pos x="1893" y="2335"/>
                </a:cxn>
                <a:cxn ang="0">
                  <a:pos x="2138" y="2247"/>
                </a:cxn>
                <a:cxn ang="0">
                  <a:pos x="2335" y="2334"/>
                </a:cxn>
                <a:cxn ang="0">
                  <a:pos x="2427" y="2241"/>
                </a:cxn>
                <a:cxn ang="0">
                  <a:pos x="2427" y="2132"/>
                </a:cxn>
                <a:cxn ang="0">
                  <a:pos x="2395" y="2005"/>
                </a:cxn>
                <a:cxn ang="0">
                  <a:pos x="2671" y="1919"/>
                </a:cxn>
                <a:cxn ang="0">
                  <a:pos x="2677" y="1681"/>
                </a:cxn>
                <a:cxn ang="0">
                  <a:pos x="2687" y="1551"/>
                </a:cxn>
                <a:cxn ang="0">
                  <a:pos x="2481" y="1576"/>
                </a:cxn>
                <a:cxn ang="0">
                  <a:pos x="2354" y="1854"/>
                </a:cxn>
                <a:cxn ang="0">
                  <a:pos x="2275" y="1916"/>
                </a:cxn>
                <a:cxn ang="0">
                  <a:pos x="2065" y="2032"/>
                </a:cxn>
                <a:cxn ang="0">
                  <a:pos x="1976" y="1955"/>
                </a:cxn>
                <a:cxn ang="0">
                  <a:pos x="1758" y="1702"/>
                </a:cxn>
                <a:cxn ang="0">
                  <a:pos x="1710" y="1173"/>
                </a:cxn>
                <a:cxn ang="0">
                  <a:pos x="1579" y="1036"/>
                </a:cxn>
                <a:cxn ang="0">
                  <a:pos x="1420" y="638"/>
                </a:cxn>
                <a:cxn ang="0">
                  <a:pos x="1124" y="682"/>
                </a:cxn>
                <a:cxn ang="0">
                  <a:pos x="923" y="349"/>
                </a:cxn>
                <a:cxn ang="0">
                  <a:pos x="530" y="373"/>
                </a:cxn>
                <a:cxn ang="0">
                  <a:pos x="0" y="0"/>
                </a:cxn>
              </a:cxnLst>
              <a:rect l="0" t="0" r="r" b="b"/>
              <a:pathLst>
                <a:path w="2733" h="2418">
                  <a:moveTo>
                    <a:pt x="0" y="0"/>
                  </a:moveTo>
                  <a:lnTo>
                    <a:pt x="73" y="124"/>
                  </a:lnTo>
                  <a:lnTo>
                    <a:pt x="57" y="183"/>
                  </a:lnTo>
                  <a:lnTo>
                    <a:pt x="68" y="461"/>
                  </a:lnTo>
                  <a:lnTo>
                    <a:pt x="143" y="520"/>
                  </a:lnTo>
                  <a:lnTo>
                    <a:pt x="219" y="657"/>
                  </a:lnTo>
                  <a:lnTo>
                    <a:pt x="182" y="755"/>
                  </a:lnTo>
                  <a:lnTo>
                    <a:pt x="134" y="768"/>
                  </a:lnTo>
                  <a:lnTo>
                    <a:pt x="226" y="912"/>
                  </a:lnTo>
                  <a:lnTo>
                    <a:pt x="280" y="914"/>
                  </a:lnTo>
                  <a:lnTo>
                    <a:pt x="363" y="1052"/>
                  </a:lnTo>
                  <a:lnTo>
                    <a:pt x="338" y="1195"/>
                  </a:lnTo>
                  <a:lnTo>
                    <a:pt x="456" y="1262"/>
                  </a:lnTo>
                  <a:lnTo>
                    <a:pt x="583" y="1420"/>
                  </a:lnTo>
                  <a:lnTo>
                    <a:pt x="585" y="1324"/>
                  </a:lnTo>
                  <a:lnTo>
                    <a:pt x="512" y="1219"/>
                  </a:lnTo>
                  <a:lnTo>
                    <a:pt x="512" y="1092"/>
                  </a:lnTo>
                  <a:lnTo>
                    <a:pt x="410" y="1022"/>
                  </a:lnTo>
                  <a:lnTo>
                    <a:pt x="410" y="837"/>
                  </a:lnTo>
                  <a:lnTo>
                    <a:pt x="325" y="776"/>
                  </a:lnTo>
                  <a:lnTo>
                    <a:pt x="325" y="678"/>
                  </a:lnTo>
                  <a:lnTo>
                    <a:pt x="281" y="663"/>
                  </a:lnTo>
                  <a:lnTo>
                    <a:pt x="282" y="568"/>
                  </a:lnTo>
                  <a:lnTo>
                    <a:pt x="226" y="462"/>
                  </a:lnTo>
                  <a:lnTo>
                    <a:pt x="249" y="403"/>
                  </a:lnTo>
                  <a:lnTo>
                    <a:pt x="216" y="371"/>
                  </a:lnTo>
                  <a:lnTo>
                    <a:pt x="234" y="239"/>
                  </a:lnTo>
                  <a:lnTo>
                    <a:pt x="219" y="194"/>
                  </a:lnTo>
                  <a:lnTo>
                    <a:pt x="270" y="268"/>
                  </a:lnTo>
                  <a:lnTo>
                    <a:pt x="342" y="325"/>
                  </a:lnTo>
                  <a:lnTo>
                    <a:pt x="393" y="516"/>
                  </a:lnTo>
                  <a:lnTo>
                    <a:pt x="396" y="571"/>
                  </a:lnTo>
                  <a:lnTo>
                    <a:pt x="489" y="783"/>
                  </a:lnTo>
                  <a:lnTo>
                    <a:pt x="516" y="774"/>
                  </a:lnTo>
                  <a:lnTo>
                    <a:pt x="529" y="776"/>
                  </a:lnTo>
                  <a:lnTo>
                    <a:pt x="549" y="901"/>
                  </a:lnTo>
                  <a:lnTo>
                    <a:pt x="585" y="897"/>
                  </a:lnTo>
                  <a:lnTo>
                    <a:pt x="622" y="949"/>
                  </a:lnTo>
                  <a:lnTo>
                    <a:pt x="653" y="999"/>
                  </a:lnTo>
                  <a:lnTo>
                    <a:pt x="617" y="1061"/>
                  </a:lnTo>
                  <a:lnTo>
                    <a:pt x="659" y="1130"/>
                  </a:lnTo>
                  <a:lnTo>
                    <a:pt x="681" y="1114"/>
                  </a:lnTo>
                  <a:lnTo>
                    <a:pt x="738" y="1147"/>
                  </a:lnTo>
                  <a:lnTo>
                    <a:pt x="737" y="1188"/>
                  </a:lnTo>
                  <a:lnTo>
                    <a:pt x="804" y="1263"/>
                  </a:lnTo>
                  <a:lnTo>
                    <a:pt x="887" y="1418"/>
                  </a:lnTo>
                  <a:lnTo>
                    <a:pt x="962" y="1461"/>
                  </a:lnTo>
                  <a:lnTo>
                    <a:pt x="976" y="1565"/>
                  </a:lnTo>
                  <a:lnTo>
                    <a:pt x="1017" y="1632"/>
                  </a:lnTo>
                  <a:lnTo>
                    <a:pt x="998" y="1648"/>
                  </a:lnTo>
                  <a:lnTo>
                    <a:pt x="969" y="1687"/>
                  </a:lnTo>
                  <a:lnTo>
                    <a:pt x="1014" y="1753"/>
                  </a:lnTo>
                  <a:lnTo>
                    <a:pt x="983" y="1781"/>
                  </a:lnTo>
                  <a:lnTo>
                    <a:pt x="984" y="1872"/>
                  </a:lnTo>
                  <a:lnTo>
                    <a:pt x="1073" y="1885"/>
                  </a:lnTo>
                  <a:lnTo>
                    <a:pt x="1070" y="1945"/>
                  </a:lnTo>
                  <a:lnTo>
                    <a:pt x="1110" y="1945"/>
                  </a:lnTo>
                  <a:lnTo>
                    <a:pt x="1144" y="1949"/>
                  </a:lnTo>
                  <a:lnTo>
                    <a:pt x="1142" y="2027"/>
                  </a:lnTo>
                  <a:lnTo>
                    <a:pt x="1277" y="2028"/>
                  </a:lnTo>
                  <a:lnTo>
                    <a:pt x="1346" y="2150"/>
                  </a:lnTo>
                  <a:lnTo>
                    <a:pt x="1543" y="2224"/>
                  </a:lnTo>
                  <a:lnTo>
                    <a:pt x="1704" y="2267"/>
                  </a:lnTo>
                  <a:lnTo>
                    <a:pt x="1768" y="2322"/>
                  </a:lnTo>
                  <a:lnTo>
                    <a:pt x="1840" y="2330"/>
                  </a:lnTo>
                  <a:lnTo>
                    <a:pt x="1893" y="2335"/>
                  </a:lnTo>
                  <a:lnTo>
                    <a:pt x="1979" y="2302"/>
                  </a:lnTo>
                  <a:lnTo>
                    <a:pt x="2030" y="2247"/>
                  </a:lnTo>
                  <a:lnTo>
                    <a:pt x="2138" y="2247"/>
                  </a:lnTo>
                  <a:lnTo>
                    <a:pt x="2193" y="2353"/>
                  </a:lnTo>
                  <a:lnTo>
                    <a:pt x="2271" y="2418"/>
                  </a:lnTo>
                  <a:lnTo>
                    <a:pt x="2335" y="2334"/>
                  </a:lnTo>
                  <a:lnTo>
                    <a:pt x="2298" y="2311"/>
                  </a:lnTo>
                  <a:lnTo>
                    <a:pt x="2326" y="2241"/>
                  </a:lnTo>
                  <a:lnTo>
                    <a:pt x="2427" y="2241"/>
                  </a:lnTo>
                  <a:lnTo>
                    <a:pt x="2437" y="2210"/>
                  </a:lnTo>
                  <a:lnTo>
                    <a:pt x="2447" y="2179"/>
                  </a:lnTo>
                  <a:lnTo>
                    <a:pt x="2427" y="2132"/>
                  </a:lnTo>
                  <a:lnTo>
                    <a:pt x="2360" y="2078"/>
                  </a:lnTo>
                  <a:lnTo>
                    <a:pt x="2396" y="2068"/>
                  </a:lnTo>
                  <a:lnTo>
                    <a:pt x="2395" y="2005"/>
                  </a:lnTo>
                  <a:lnTo>
                    <a:pt x="2557" y="1989"/>
                  </a:lnTo>
                  <a:lnTo>
                    <a:pt x="2649" y="1854"/>
                  </a:lnTo>
                  <a:lnTo>
                    <a:pt x="2671" y="1919"/>
                  </a:lnTo>
                  <a:lnTo>
                    <a:pt x="2698" y="1841"/>
                  </a:lnTo>
                  <a:lnTo>
                    <a:pt x="2669" y="1784"/>
                  </a:lnTo>
                  <a:lnTo>
                    <a:pt x="2677" y="1681"/>
                  </a:lnTo>
                  <a:lnTo>
                    <a:pt x="2733" y="1579"/>
                  </a:lnTo>
                  <a:lnTo>
                    <a:pt x="2712" y="1522"/>
                  </a:lnTo>
                  <a:lnTo>
                    <a:pt x="2687" y="1551"/>
                  </a:lnTo>
                  <a:lnTo>
                    <a:pt x="2605" y="1550"/>
                  </a:lnTo>
                  <a:lnTo>
                    <a:pt x="2588" y="1576"/>
                  </a:lnTo>
                  <a:lnTo>
                    <a:pt x="2481" y="1576"/>
                  </a:lnTo>
                  <a:lnTo>
                    <a:pt x="2434" y="1612"/>
                  </a:lnTo>
                  <a:lnTo>
                    <a:pt x="2409" y="1822"/>
                  </a:lnTo>
                  <a:lnTo>
                    <a:pt x="2354" y="1854"/>
                  </a:lnTo>
                  <a:lnTo>
                    <a:pt x="2361" y="1909"/>
                  </a:lnTo>
                  <a:lnTo>
                    <a:pt x="2322" y="1942"/>
                  </a:lnTo>
                  <a:lnTo>
                    <a:pt x="2275" y="1916"/>
                  </a:lnTo>
                  <a:lnTo>
                    <a:pt x="2225" y="1937"/>
                  </a:lnTo>
                  <a:lnTo>
                    <a:pt x="2194" y="1961"/>
                  </a:lnTo>
                  <a:lnTo>
                    <a:pt x="2065" y="2032"/>
                  </a:lnTo>
                  <a:lnTo>
                    <a:pt x="2030" y="1971"/>
                  </a:lnTo>
                  <a:lnTo>
                    <a:pt x="1983" y="2002"/>
                  </a:lnTo>
                  <a:lnTo>
                    <a:pt x="1976" y="1955"/>
                  </a:lnTo>
                  <a:lnTo>
                    <a:pt x="1859" y="1883"/>
                  </a:lnTo>
                  <a:lnTo>
                    <a:pt x="1849" y="1800"/>
                  </a:lnTo>
                  <a:lnTo>
                    <a:pt x="1758" y="1702"/>
                  </a:lnTo>
                  <a:lnTo>
                    <a:pt x="1698" y="1500"/>
                  </a:lnTo>
                  <a:lnTo>
                    <a:pt x="1720" y="1467"/>
                  </a:lnTo>
                  <a:lnTo>
                    <a:pt x="1710" y="1173"/>
                  </a:lnTo>
                  <a:lnTo>
                    <a:pt x="1770" y="1111"/>
                  </a:lnTo>
                  <a:lnTo>
                    <a:pt x="1770" y="1063"/>
                  </a:lnTo>
                  <a:lnTo>
                    <a:pt x="1579" y="1036"/>
                  </a:lnTo>
                  <a:lnTo>
                    <a:pt x="1563" y="910"/>
                  </a:lnTo>
                  <a:lnTo>
                    <a:pt x="1458" y="773"/>
                  </a:lnTo>
                  <a:lnTo>
                    <a:pt x="1420" y="638"/>
                  </a:lnTo>
                  <a:lnTo>
                    <a:pt x="1277" y="605"/>
                  </a:lnTo>
                  <a:lnTo>
                    <a:pt x="1199" y="705"/>
                  </a:lnTo>
                  <a:lnTo>
                    <a:pt x="1124" y="682"/>
                  </a:lnTo>
                  <a:lnTo>
                    <a:pt x="1084" y="510"/>
                  </a:lnTo>
                  <a:lnTo>
                    <a:pt x="1023" y="487"/>
                  </a:lnTo>
                  <a:lnTo>
                    <a:pt x="923" y="349"/>
                  </a:lnTo>
                  <a:lnTo>
                    <a:pt x="795" y="347"/>
                  </a:lnTo>
                  <a:lnTo>
                    <a:pt x="798" y="394"/>
                  </a:lnTo>
                  <a:lnTo>
                    <a:pt x="530" y="373"/>
                  </a:lnTo>
                  <a:lnTo>
                    <a:pt x="267" y="168"/>
                  </a:lnTo>
                  <a:lnTo>
                    <a:pt x="184" y="28"/>
                  </a:lnTo>
                  <a:lnTo>
                    <a:pt x="0" y="0"/>
                  </a:lnTo>
                  <a:close/>
                </a:path>
              </a:pathLst>
            </a:custGeom>
            <a:solidFill>
              <a:srgbClr val="99CCFF"/>
            </a:solidFill>
            <a:ln w="3175">
              <a:solidFill>
                <a:srgbClr val="000000"/>
              </a:solidFill>
              <a:prstDash val="solid"/>
              <a:round/>
              <a:headEnd/>
              <a:tailEnd/>
            </a:ln>
          </p:spPr>
          <p:txBody>
            <a:bodyPr/>
            <a:lstStyle/>
            <a:p>
              <a:pPr fontAlgn="auto">
                <a:spcBef>
                  <a:spcPts val="0"/>
                </a:spcBef>
                <a:spcAft>
                  <a:spcPts val="0"/>
                </a:spcAft>
                <a:defRPr/>
              </a:pPr>
              <a:endParaRPr lang="en-US">
                <a:latin typeface="+mj-lt"/>
              </a:endParaRPr>
            </a:p>
          </p:txBody>
        </p:sp>
        <p:grpSp>
          <p:nvGrpSpPr>
            <p:cNvPr id="74756" name="Group 160"/>
            <p:cNvGrpSpPr>
              <a:grpSpLocks/>
            </p:cNvGrpSpPr>
            <p:nvPr/>
          </p:nvGrpSpPr>
          <p:grpSpPr bwMode="auto">
            <a:xfrm>
              <a:off x="2438400" y="2009775"/>
              <a:ext cx="6481763" cy="3957638"/>
              <a:chOff x="745794" y="2067711"/>
              <a:chExt cx="7861079" cy="4514064"/>
            </a:xfrm>
          </p:grpSpPr>
          <p:pic>
            <p:nvPicPr>
              <p:cNvPr id="74757" name="Picture 7"/>
              <p:cNvPicPr>
                <a:picLocks noChangeAspect="1" noChangeArrowheads="1"/>
              </p:cNvPicPr>
              <p:nvPr/>
            </p:nvPicPr>
            <p:blipFill>
              <a:blip r:embed="rId3" cstate="print"/>
              <a:srcRect/>
              <a:stretch>
                <a:fillRect/>
              </a:stretch>
            </p:blipFill>
            <p:spPr bwMode="auto">
              <a:xfrm>
                <a:off x="7010400" y="3200400"/>
                <a:ext cx="1301750" cy="1524000"/>
              </a:xfrm>
              <a:prstGeom prst="rect">
                <a:avLst/>
              </a:prstGeom>
              <a:noFill/>
              <a:ln w="12700">
                <a:noFill/>
                <a:miter lim="800000"/>
                <a:headEnd/>
                <a:tailEnd/>
              </a:ln>
            </p:spPr>
          </p:pic>
          <p:pic>
            <p:nvPicPr>
              <p:cNvPr id="74758" name="Picture 6"/>
              <p:cNvPicPr>
                <a:picLocks noChangeAspect="1" noChangeArrowheads="1"/>
              </p:cNvPicPr>
              <p:nvPr/>
            </p:nvPicPr>
            <p:blipFill>
              <a:blip r:embed="rId4" cstate="print"/>
              <a:srcRect/>
              <a:stretch>
                <a:fillRect/>
              </a:stretch>
            </p:blipFill>
            <p:spPr bwMode="auto">
              <a:xfrm>
                <a:off x="6743700" y="3581400"/>
                <a:ext cx="762000" cy="762000"/>
              </a:xfrm>
              <a:prstGeom prst="rect">
                <a:avLst/>
              </a:prstGeom>
              <a:noFill/>
              <a:ln w="12700">
                <a:noFill/>
                <a:miter lim="800000"/>
                <a:headEnd/>
                <a:tailEnd/>
              </a:ln>
            </p:spPr>
          </p:pic>
          <p:sp>
            <p:nvSpPr>
              <p:cNvPr id="180" name="Freeform 9"/>
              <p:cNvSpPr>
                <a:spLocks/>
              </p:cNvSpPr>
              <p:nvPr/>
            </p:nvSpPr>
            <p:spPr bwMode="auto">
              <a:xfrm>
                <a:off x="3292992" y="3749848"/>
                <a:ext cx="263768" cy="313250"/>
              </a:xfrm>
              <a:custGeom>
                <a:avLst/>
                <a:gdLst/>
                <a:ahLst/>
                <a:cxnLst>
                  <a:cxn ang="0">
                    <a:pos x="50" y="3"/>
                  </a:cxn>
                  <a:cxn ang="0">
                    <a:pos x="21" y="8"/>
                  </a:cxn>
                  <a:cxn ang="0">
                    <a:pos x="23" y="41"/>
                  </a:cxn>
                  <a:cxn ang="0">
                    <a:pos x="0" y="85"/>
                  </a:cxn>
                  <a:cxn ang="0">
                    <a:pos x="8" y="121"/>
                  </a:cxn>
                  <a:cxn ang="0">
                    <a:pos x="29" y="121"/>
                  </a:cxn>
                  <a:cxn ang="0">
                    <a:pos x="32" y="158"/>
                  </a:cxn>
                  <a:cxn ang="0">
                    <a:pos x="33" y="168"/>
                  </a:cxn>
                  <a:cxn ang="0">
                    <a:pos x="45" y="197"/>
                  </a:cxn>
                  <a:cxn ang="0">
                    <a:pos x="63" y="189"/>
                  </a:cxn>
                  <a:cxn ang="0">
                    <a:pos x="86" y="163"/>
                  </a:cxn>
                  <a:cxn ang="0">
                    <a:pos x="98" y="124"/>
                  </a:cxn>
                  <a:cxn ang="0">
                    <a:pos x="128" y="115"/>
                  </a:cxn>
                  <a:cxn ang="0">
                    <a:pos x="137" y="82"/>
                  </a:cxn>
                  <a:cxn ang="0">
                    <a:pos x="166" y="53"/>
                  </a:cxn>
                  <a:cxn ang="0">
                    <a:pos x="166" y="32"/>
                  </a:cxn>
                  <a:cxn ang="0">
                    <a:pos x="103" y="0"/>
                  </a:cxn>
                  <a:cxn ang="0">
                    <a:pos x="50" y="3"/>
                  </a:cxn>
                </a:cxnLst>
                <a:rect l="0" t="0" r="r" b="b"/>
                <a:pathLst>
                  <a:path w="167" h="198">
                    <a:moveTo>
                      <a:pt x="50" y="3"/>
                    </a:moveTo>
                    <a:lnTo>
                      <a:pt x="21" y="8"/>
                    </a:lnTo>
                    <a:lnTo>
                      <a:pt x="23" y="41"/>
                    </a:lnTo>
                    <a:lnTo>
                      <a:pt x="0" y="85"/>
                    </a:lnTo>
                    <a:lnTo>
                      <a:pt x="8" y="121"/>
                    </a:lnTo>
                    <a:lnTo>
                      <a:pt x="29" y="121"/>
                    </a:lnTo>
                    <a:lnTo>
                      <a:pt x="32" y="158"/>
                    </a:lnTo>
                    <a:lnTo>
                      <a:pt x="33" y="168"/>
                    </a:lnTo>
                    <a:lnTo>
                      <a:pt x="45" y="197"/>
                    </a:lnTo>
                    <a:lnTo>
                      <a:pt x="63" y="189"/>
                    </a:lnTo>
                    <a:lnTo>
                      <a:pt x="86" y="163"/>
                    </a:lnTo>
                    <a:lnTo>
                      <a:pt x="98" y="124"/>
                    </a:lnTo>
                    <a:lnTo>
                      <a:pt x="128" y="115"/>
                    </a:lnTo>
                    <a:lnTo>
                      <a:pt x="137" y="82"/>
                    </a:lnTo>
                    <a:lnTo>
                      <a:pt x="166" y="53"/>
                    </a:lnTo>
                    <a:lnTo>
                      <a:pt x="166" y="32"/>
                    </a:lnTo>
                    <a:lnTo>
                      <a:pt x="103" y="0"/>
                    </a:lnTo>
                    <a:lnTo>
                      <a:pt x="50" y="3"/>
                    </a:lnTo>
                  </a:path>
                </a:pathLst>
              </a:custGeom>
              <a:solidFill>
                <a:srgbClr val="CCFFFF"/>
              </a:solid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07" name="Freeform 10"/>
              <p:cNvSpPr>
                <a:spLocks/>
              </p:cNvSpPr>
              <p:nvPr/>
            </p:nvSpPr>
            <p:spPr bwMode="auto">
              <a:xfrm>
                <a:off x="3304544" y="3800547"/>
                <a:ext cx="602624" cy="894483"/>
              </a:xfrm>
              <a:custGeom>
                <a:avLst/>
                <a:gdLst/>
                <a:ahLst/>
                <a:cxnLst>
                  <a:cxn ang="0">
                    <a:pos x="90" y="93"/>
                  </a:cxn>
                  <a:cxn ang="0">
                    <a:pos x="54" y="158"/>
                  </a:cxn>
                  <a:cxn ang="0">
                    <a:pos x="27" y="137"/>
                  </a:cxn>
                  <a:cxn ang="0">
                    <a:pos x="14" y="120"/>
                  </a:cxn>
                  <a:cxn ang="0">
                    <a:pos x="0" y="195"/>
                  </a:cxn>
                  <a:cxn ang="0">
                    <a:pos x="23" y="219"/>
                  </a:cxn>
                  <a:cxn ang="0">
                    <a:pos x="77" y="290"/>
                  </a:cxn>
                  <a:cxn ang="0">
                    <a:pos x="119" y="360"/>
                  </a:cxn>
                  <a:cxn ang="0">
                    <a:pos x="138" y="387"/>
                  </a:cxn>
                  <a:cxn ang="0">
                    <a:pos x="165" y="453"/>
                  </a:cxn>
                  <a:cxn ang="0">
                    <a:pos x="239" y="505"/>
                  </a:cxn>
                  <a:cxn ang="0">
                    <a:pos x="331" y="563"/>
                  </a:cxn>
                  <a:cxn ang="0">
                    <a:pos x="361" y="539"/>
                  </a:cxn>
                  <a:cxn ang="0">
                    <a:pos x="379" y="505"/>
                  </a:cxn>
                  <a:cxn ang="0">
                    <a:pos x="370" y="483"/>
                  </a:cxn>
                  <a:cxn ang="0">
                    <a:pos x="374" y="444"/>
                  </a:cxn>
                  <a:cxn ang="0">
                    <a:pos x="370" y="382"/>
                  </a:cxn>
                  <a:cxn ang="0">
                    <a:pos x="340" y="341"/>
                  </a:cxn>
                  <a:cxn ang="0">
                    <a:pos x="304" y="282"/>
                  </a:cxn>
                  <a:cxn ang="0">
                    <a:pos x="266" y="297"/>
                  </a:cxn>
                  <a:cxn ang="0">
                    <a:pos x="233" y="290"/>
                  </a:cxn>
                  <a:cxn ang="0">
                    <a:pos x="229" y="254"/>
                  </a:cxn>
                  <a:cxn ang="0">
                    <a:pos x="214" y="217"/>
                  </a:cxn>
                  <a:cxn ang="0">
                    <a:pos x="227" y="178"/>
                  </a:cxn>
                  <a:cxn ang="0">
                    <a:pos x="242" y="149"/>
                  </a:cxn>
                  <a:cxn ang="0">
                    <a:pos x="310" y="119"/>
                  </a:cxn>
                  <a:cxn ang="0">
                    <a:pos x="295" y="66"/>
                  </a:cxn>
                  <a:cxn ang="0">
                    <a:pos x="298" y="49"/>
                  </a:cxn>
                  <a:cxn ang="0">
                    <a:pos x="253" y="46"/>
                  </a:cxn>
                  <a:cxn ang="0">
                    <a:pos x="224" y="41"/>
                  </a:cxn>
                  <a:cxn ang="0">
                    <a:pos x="179" y="22"/>
                  </a:cxn>
                  <a:cxn ang="0">
                    <a:pos x="158" y="0"/>
                  </a:cxn>
                  <a:cxn ang="0">
                    <a:pos x="128" y="53"/>
                  </a:cxn>
                </a:cxnLst>
                <a:rect l="0" t="0" r="r" b="b"/>
                <a:pathLst>
                  <a:path w="380" h="564">
                    <a:moveTo>
                      <a:pt x="123" y="83"/>
                    </a:moveTo>
                    <a:lnTo>
                      <a:pt x="90" y="93"/>
                    </a:lnTo>
                    <a:lnTo>
                      <a:pt x="78" y="131"/>
                    </a:lnTo>
                    <a:lnTo>
                      <a:pt x="54" y="158"/>
                    </a:lnTo>
                    <a:lnTo>
                      <a:pt x="38" y="163"/>
                    </a:lnTo>
                    <a:lnTo>
                      <a:pt x="27" y="137"/>
                    </a:lnTo>
                    <a:lnTo>
                      <a:pt x="24" y="125"/>
                    </a:lnTo>
                    <a:lnTo>
                      <a:pt x="14" y="120"/>
                    </a:lnTo>
                    <a:lnTo>
                      <a:pt x="0" y="142"/>
                    </a:lnTo>
                    <a:lnTo>
                      <a:pt x="0" y="195"/>
                    </a:lnTo>
                    <a:lnTo>
                      <a:pt x="8" y="209"/>
                    </a:lnTo>
                    <a:lnTo>
                      <a:pt x="23" y="219"/>
                    </a:lnTo>
                    <a:lnTo>
                      <a:pt x="71" y="282"/>
                    </a:lnTo>
                    <a:lnTo>
                      <a:pt x="77" y="290"/>
                    </a:lnTo>
                    <a:lnTo>
                      <a:pt x="96" y="336"/>
                    </a:lnTo>
                    <a:lnTo>
                      <a:pt x="119" y="360"/>
                    </a:lnTo>
                    <a:lnTo>
                      <a:pt x="134" y="382"/>
                    </a:lnTo>
                    <a:lnTo>
                      <a:pt x="138" y="387"/>
                    </a:lnTo>
                    <a:lnTo>
                      <a:pt x="146" y="419"/>
                    </a:lnTo>
                    <a:lnTo>
                      <a:pt x="165" y="453"/>
                    </a:lnTo>
                    <a:lnTo>
                      <a:pt x="194" y="471"/>
                    </a:lnTo>
                    <a:lnTo>
                      <a:pt x="239" y="505"/>
                    </a:lnTo>
                    <a:lnTo>
                      <a:pt x="296" y="534"/>
                    </a:lnTo>
                    <a:lnTo>
                      <a:pt x="331" y="563"/>
                    </a:lnTo>
                    <a:lnTo>
                      <a:pt x="356" y="527"/>
                    </a:lnTo>
                    <a:lnTo>
                      <a:pt x="361" y="539"/>
                    </a:lnTo>
                    <a:lnTo>
                      <a:pt x="367" y="536"/>
                    </a:lnTo>
                    <a:lnTo>
                      <a:pt x="379" y="505"/>
                    </a:lnTo>
                    <a:lnTo>
                      <a:pt x="376" y="492"/>
                    </a:lnTo>
                    <a:lnTo>
                      <a:pt x="370" y="483"/>
                    </a:lnTo>
                    <a:lnTo>
                      <a:pt x="370" y="466"/>
                    </a:lnTo>
                    <a:lnTo>
                      <a:pt x="374" y="444"/>
                    </a:lnTo>
                    <a:lnTo>
                      <a:pt x="374" y="404"/>
                    </a:lnTo>
                    <a:lnTo>
                      <a:pt x="370" y="382"/>
                    </a:lnTo>
                    <a:lnTo>
                      <a:pt x="367" y="361"/>
                    </a:lnTo>
                    <a:lnTo>
                      <a:pt x="340" y="341"/>
                    </a:lnTo>
                    <a:lnTo>
                      <a:pt x="316" y="336"/>
                    </a:lnTo>
                    <a:lnTo>
                      <a:pt x="304" y="282"/>
                    </a:lnTo>
                    <a:lnTo>
                      <a:pt x="284" y="297"/>
                    </a:lnTo>
                    <a:lnTo>
                      <a:pt x="266" y="297"/>
                    </a:lnTo>
                    <a:lnTo>
                      <a:pt x="254" y="282"/>
                    </a:lnTo>
                    <a:lnTo>
                      <a:pt x="233" y="290"/>
                    </a:lnTo>
                    <a:lnTo>
                      <a:pt x="233" y="271"/>
                    </a:lnTo>
                    <a:lnTo>
                      <a:pt x="229" y="254"/>
                    </a:lnTo>
                    <a:lnTo>
                      <a:pt x="214" y="239"/>
                    </a:lnTo>
                    <a:lnTo>
                      <a:pt x="214" y="217"/>
                    </a:lnTo>
                    <a:lnTo>
                      <a:pt x="229" y="195"/>
                    </a:lnTo>
                    <a:lnTo>
                      <a:pt x="227" y="178"/>
                    </a:lnTo>
                    <a:lnTo>
                      <a:pt x="236" y="159"/>
                    </a:lnTo>
                    <a:lnTo>
                      <a:pt x="242" y="149"/>
                    </a:lnTo>
                    <a:lnTo>
                      <a:pt x="266" y="134"/>
                    </a:lnTo>
                    <a:lnTo>
                      <a:pt x="310" y="119"/>
                    </a:lnTo>
                    <a:lnTo>
                      <a:pt x="295" y="112"/>
                    </a:lnTo>
                    <a:lnTo>
                      <a:pt x="295" y="66"/>
                    </a:lnTo>
                    <a:lnTo>
                      <a:pt x="299" y="61"/>
                    </a:lnTo>
                    <a:lnTo>
                      <a:pt x="298" y="49"/>
                    </a:lnTo>
                    <a:lnTo>
                      <a:pt x="287" y="46"/>
                    </a:lnTo>
                    <a:lnTo>
                      <a:pt x="253" y="46"/>
                    </a:lnTo>
                    <a:lnTo>
                      <a:pt x="239" y="53"/>
                    </a:lnTo>
                    <a:lnTo>
                      <a:pt x="224" y="41"/>
                    </a:lnTo>
                    <a:lnTo>
                      <a:pt x="202" y="32"/>
                    </a:lnTo>
                    <a:lnTo>
                      <a:pt x="179" y="22"/>
                    </a:lnTo>
                    <a:lnTo>
                      <a:pt x="179" y="0"/>
                    </a:lnTo>
                    <a:lnTo>
                      <a:pt x="158" y="0"/>
                    </a:lnTo>
                    <a:lnTo>
                      <a:pt x="161" y="20"/>
                    </a:lnTo>
                    <a:lnTo>
                      <a:pt x="128" y="53"/>
                    </a:lnTo>
                    <a:lnTo>
                      <a:pt x="123" y="83"/>
                    </a:lnTo>
                  </a:path>
                </a:pathLst>
              </a:custGeom>
              <a:solidFill>
                <a:srgbClr val="99CCFF"/>
              </a:solid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74761" name="Freeform 11" descr="Dashed downward diagonal"/>
              <p:cNvSpPr>
                <a:spLocks/>
              </p:cNvSpPr>
              <p:nvPr/>
            </p:nvSpPr>
            <p:spPr bwMode="auto">
              <a:xfrm>
                <a:off x="3641725" y="3540125"/>
                <a:ext cx="1811338" cy="1876425"/>
              </a:xfrm>
              <a:custGeom>
                <a:avLst/>
                <a:gdLst>
                  <a:gd name="T0" fmla="*/ 2147483647 w 1141"/>
                  <a:gd name="T1" fmla="*/ 2147483647 h 1182"/>
                  <a:gd name="T2" fmla="*/ 2147483647 w 1141"/>
                  <a:gd name="T3" fmla="*/ 2147483647 h 1182"/>
                  <a:gd name="T4" fmla="*/ 0 w 1141"/>
                  <a:gd name="T5" fmla="*/ 2147483647 h 1182"/>
                  <a:gd name="T6" fmla="*/ 2147483647 w 1141"/>
                  <a:gd name="T7" fmla="*/ 2147483647 h 1182"/>
                  <a:gd name="T8" fmla="*/ 2147483647 w 1141"/>
                  <a:gd name="T9" fmla="*/ 2147483647 h 1182"/>
                  <a:gd name="T10" fmla="*/ 2147483647 w 1141"/>
                  <a:gd name="T11" fmla="*/ 2147483647 h 1182"/>
                  <a:gd name="T12" fmla="*/ 2147483647 w 1141"/>
                  <a:gd name="T13" fmla="*/ 2147483647 h 1182"/>
                  <a:gd name="T14" fmla="*/ 2147483647 w 1141"/>
                  <a:gd name="T15" fmla="*/ 2147483647 h 1182"/>
                  <a:gd name="T16" fmla="*/ 2147483647 w 1141"/>
                  <a:gd name="T17" fmla="*/ 2147483647 h 1182"/>
                  <a:gd name="T18" fmla="*/ 2147483647 w 1141"/>
                  <a:gd name="T19" fmla="*/ 2147483647 h 1182"/>
                  <a:gd name="T20" fmla="*/ 2147483647 w 1141"/>
                  <a:gd name="T21" fmla="*/ 2147483647 h 1182"/>
                  <a:gd name="T22" fmla="*/ 2147483647 w 1141"/>
                  <a:gd name="T23" fmla="*/ 2147483647 h 1182"/>
                  <a:gd name="T24" fmla="*/ 2147483647 w 1141"/>
                  <a:gd name="T25" fmla="*/ 2147483647 h 1182"/>
                  <a:gd name="T26" fmla="*/ 2147483647 w 1141"/>
                  <a:gd name="T27" fmla="*/ 2147483647 h 1182"/>
                  <a:gd name="T28" fmla="*/ 2147483647 w 1141"/>
                  <a:gd name="T29" fmla="*/ 2147483647 h 1182"/>
                  <a:gd name="T30" fmla="*/ 2147483647 w 1141"/>
                  <a:gd name="T31" fmla="*/ 2147483647 h 1182"/>
                  <a:gd name="T32" fmla="*/ 2147483647 w 1141"/>
                  <a:gd name="T33" fmla="*/ 2147483647 h 1182"/>
                  <a:gd name="T34" fmla="*/ 2147483647 w 1141"/>
                  <a:gd name="T35" fmla="*/ 2147483647 h 1182"/>
                  <a:gd name="T36" fmla="*/ 2147483647 w 1141"/>
                  <a:gd name="T37" fmla="*/ 2147483647 h 1182"/>
                  <a:gd name="T38" fmla="*/ 2147483647 w 1141"/>
                  <a:gd name="T39" fmla="*/ 2147483647 h 1182"/>
                  <a:gd name="T40" fmla="*/ 2147483647 w 1141"/>
                  <a:gd name="T41" fmla="*/ 2147483647 h 1182"/>
                  <a:gd name="T42" fmla="*/ 2147483647 w 1141"/>
                  <a:gd name="T43" fmla="*/ 2147483647 h 1182"/>
                  <a:gd name="T44" fmla="*/ 2147483647 w 1141"/>
                  <a:gd name="T45" fmla="*/ 2147483647 h 1182"/>
                  <a:gd name="T46" fmla="*/ 2147483647 w 1141"/>
                  <a:gd name="T47" fmla="*/ 2147483647 h 1182"/>
                  <a:gd name="T48" fmla="*/ 2147483647 w 1141"/>
                  <a:gd name="T49" fmla="*/ 2147483647 h 1182"/>
                  <a:gd name="T50" fmla="*/ 2147483647 w 1141"/>
                  <a:gd name="T51" fmla="*/ 2147483647 h 1182"/>
                  <a:gd name="T52" fmla="*/ 2147483647 w 1141"/>
                  <a:gd name="T53" fmla="*/ 2147483647 h 1182"/>
                  <a:gd name="T54" fmla="*/ 2147483647 w 1141"/>
                  <a:gd name="T55" fmla="*/ 2147483647 h 1182"/>
                  <a:gd name="T56" fmla="*/ 2147483647 w 1141"/>
                  <a:gd name="T57" fmla="*/ 2147483647 h 1182"/>
                  <a:gd name="T58" fmla="*/ 2147483647 w 1141"/>
                  <a:gd name="T59" fmla="*/ 2147483647 h 1182"/>
                  <a:gd name="T60" fmla="*/ 2147483647 w 1141"/>
                  <a:gd name="T61" fmla="*/ 2147483647 h 1182"/>
                  <a:gd name="T62" fmla="*/ 2147483647 w 1141"/>
                  <a:gd name="T63" fmla="*/ 2147483647 h 1182"/>
                  <a:gd name="T64" fmla="*/ 2147483647 w 1141"/>
                  <a:gd name="T65" fmla="*/ 2147483647 h 1182"/>
                  <a:gd name="T66" fmla="*/ 2147483647 w 1141"/>
                  <a:gd name="T67" fmla="*/ 2147483647 h 1182"/>
                  <a:gd name="T68" fmla="*/ 2147483647 w 1141"/>
                  <a:gd name="T69" fmla="*/ 2147483647 h 1182"/>
                  <a:gd name="T70" fmla="*/ 2147483647 w 1141"/>
                  <a:gd name="T71" fmla="*/ 2147483647 h 1182"/>
                  <a:gd name="T72" fmla="*/ 2147483647 w 1141"/>
                  <a:gd name="T73" fmla="*/ 2147483647 h 1182"/>
                  <a:gd name="T74" fmla="*/ 2147483647 w 1141"/>
                  <a:gd name="T75" fmla="*/ 2147483647 h 1182"/>
                  <a:gd name="T76" fmla="*/ 2147483647 w 1141"/>
                  <a:gd name="T77" fmla="*/ 2147483647 h 1182"/>
                  <a:gd name="T78" fmla="*/ 2147483647 w 1141"/>
                  <a:gd name="T79" fmla="*/ 2147483647 h 1182"/>
                  <a:gd name="T80" fmla="*/ 2147483647 w 1141"/>
                  <a:gd name="T81" fmla="*/ 2147483647 h 1182"/>
                  <a:gd name="T82" fmla="*/ 2147483647 w 1141"/>
                  <a:gd name="T83" fmla="*/ 2147483647 h 1182"/>
                  <a:gd name="T84" fmla="*/ 2147483647 w 1141"/>
                  <a:gd name="T85" fmla="*/ 2147483647 h 1182"/>
                  <a:gd name="T86" fmla="*/ 2147483647 w 1141"/>
                  <a:gd name="T87" fmla="*/ 2147483647 h 1182"/>
                  <a:gd name="T88" fmla="*/ 2147483647 w 1141"/>
                  <a:gd name="T89" fmla="*/ 2147483647 h 1182"/>
                  <a:gd name="T90" fmla="*/ 2147483647 w 1141"/>
                  <a:gd name="T91" fmla="*/ 2147483647 h 1182"/>
                  <a:gd name="T92" fmla="*/ 2147483647 w 1141"/>
                  <a:gd name="T93" fmla="*/ 2147483647 h 1182"/>
                  <a:gd name="T94" fmla="*/ 2147483647 w 1141"/>
                  <a:gd name="T95" fmla="*/ 2147483647 h 1182"/>
                  <a:gd name="T96" fmla="*/ 2147483647 w 1141"/>
                  <a:gd name="T97" fmla="*/ 2147483647 h 1182"/>
                  <a:gd name="T98" fmla="*/ 2147483647 w 1141"/>
                  <a:gd name="T99" fmla="*/ 2147483647 h 1182"/>
                  <a:gd name="T100" fmla="*/ 2147483647 w 1141"/>
                  <a:gd name="T101" fmla="*/ 2147483647 h 1182"/>
                  <a:gd name="T102" fmla="*/ 2147483647 w 1141"/>
                  <a:gd name="T103" fmla="*/ 2147483647 h 1182"/>
                  <a:gd name="T104" fmla="*/ 2147483647 w 1141"/>
                  <a:gd name="T105" fmla="*/ 2147483647 h 1182"/>
                  <a:gd name="T106" fmla="*/ 2147483647 w 1141"/>
                  <a:gd name="T107" fmla="*/ 2147483647 h 1182"/>
                  <a:gd name="T108" fmla="*/ 2147483647 w 1141"/>
                  <a:gd name="T109" fmla="*/ 2147483647 h 1182"/>
                  <a:gd name="T110" fmla="*/ 2147483647 w 1141"/>
                  <a:gd name="T111" fmla="*/ 2147483647 h 1182"/>
                  <a:gd name="T112" fmla="*/ 2147483647 w 1141"/>
                  <a:gd name="T113" fmla="*/ 2147483647 h 1182"/>
                  <a:gd name="T114" fmla="*/ 2147483647 w 1141"/>
                  <a:gd name="T115" fmla="*/ 2147483647 h 1182"/>
                  <a:gd name="T116" fmla="*/ 2147483647 w 1141"/>
                  <a:gd name="T117" fmla="*/ 2147483647 h 11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1"/>
                  <a:gd name="T178" fmla="*/ 0 h 1182"/>
                  <a:gd name="T179" fmla="*/ 1141 w 1141"/>
                  <a:gd name="T180" fmla="*/ 1182 h 11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1" h="1182">
                    <a:moveTo>
                      <a:pt x="108" y="176"/>
                    </a:moveTo>
                    <a:lnTo>
                      <a:pt x="105" y="266"/>
                    </a:lnTo>
                    <a:lnTo>
                      <a:pt x="102" y="277"/>
                    </a:lnTo>
                    <a:lnTo>
                      <a:pt x="98" y="283"/>
                    </a:lnTo>
                    <a:lnTo>
                      <a:pt x="57" y="297"/>
                    </a:lnTo>
                    <a:lnTo>
                      <a:pt x="29" y="312"/>
                    </a:lnTo>
                    <a:lnTo>
                      <a:pt x="14" y="343"/>
                    </a:lnTo>
                    <a:lnTo>
                      <a:pt x="15" y="361"/>
                    </a:lnTo>
                    <a:lnTo>
                      <a:pt x="0" y="382"/>
                    </a:lnTo>
                    <a:lnTo>
                      <a:pt x="0" y="404"/>
                    </a:lnTo>
                    <a:lnTo>
                      <a:pt x="14" y="417"/>
                    </a:lnTo>
                    <a:lnTo>
                      <a:pt x="20" y="436"/>
                    </a:lnTo>
                    <a:lnTo>
                      <a:pt x="20" y="455"/>
                    </a:lnTo>
                    <a:lnTo>
                      <a:pt x="41" y="446"/>
                    </a:lnTo>
                    <a:lnTo>
                      <a:pt x="53" y="462"/>
                    </a:lnTo>
                    <a:lnTo>
                      <a:pt x="72" y="462"/>
                    </a:lnTo>
                    <a:lnTo>
                      <a:pt x="90" y="446"/>
                    </a:lnTo>
                    <a:lnTo>
                      <a:pt x="104" y="501"/>
                    </a:lnTo>
                    <a:lnTo>
                      <a:pt x="126" y="506"/>
                    </a:lnTo>
                    <a:lnTo>
                      <a:pt x="170" y="492"/>
                    </a:lnTo>
                    <a:lnTo>
                      <a:pt x="206" y="472"/>
                    </a:lnTo>
                    <a:lnTo>
                      <a:pt x="234" y="446"/>
                    </a:lnTo>
                    <a:lnTo>
                      <a:pt x="258" y="475"/>
                    </a:lnTo>
                    <a:lnTo>
                      <a:pt x="263" y="501"/>
                    </a:lnTo>
                    <a:lnTo>
                      <a:pt x="263" y="521"/>
                    </a:lnTo>
                    <a:lnTo>
                      <a:pt x="296" y="538"/>
                    </a:lnTo>
                    <a:lnTo>
                      <a:pt x="320" y="538"/>
                    </a:lnTo>
                    <a:lnTo>
                      <a:pt x="351" y="560"/>
                    </a:lnTo>
                    <a:lnTo>
                      <a:pt x="386" y="572"/>
                    </a:lnTo>
                    <a:lnTo>
                      <a:pt x="408" y="596"/>
                    </a:lnTo>
                    <a:lnTo>
                      <a:pt x="404" y="655"/>
                    </a:lnTo>
                    <a:lnTo>
                      <a:pt x="461" y="655"/>
                    </a:lnTo>
                    <a:lnTo>
                      <a:pt x="465" y="686"/>
                    </a:lnTo>
                    <a:lnTo>
                      <a:pt x="474" y="704"/>
                    </a:lnTo>
                    <a:lnTo>
                      <a:pt x="474" y="736"/>
                    </a:lnTo>
                    <a:lnTo>
                      <a:pt x="462" y="765"/>
                    </a:lnTo>
                    <a:lnTo>
                      <a:pt x="476" y="792"/>
                    </a:lnTo>
                    <a:lnTo>
                      <a:pt x="476" y="818"/>
                    </a:lnTo>
                    <a:lnTo>
                      <a:pt x="473" y="848"/>
                    </a:lnTo>
                    <a:lnTo>
                      <a:pt x="495" y="848"/>
                    </a:lnTo>
                    <a:lnTo>
                      <a:pt x="524" y="848"/>
                    </a:lnTo>
                    <a:lnTo>
                      <a:pt x="533" y="854"/>
                    </a:lnTo>
                    <a:lnTo>
                      <a:pt x="546" y="867"/>
                    </a:lnTo>
                    <a:lnTo>
                      <a:pt x="555" y="899"/>
                    </a:lnTo>
                    <a:lnTo>
                      <a:pt x="566" y="894"/>
                    </a:lnTo>
                    <a:lnTo>
                      <a:pt x="573" y="952"/>
                    </a:lnTo>
                    <a:lnTo>
                      <a:pt x="578" y="959"/>
                    </a:lnTo>
                    <a:lnTo>
                      <a:pt x="581" y="960"/>
                    </a:lnTo>
                    <a:lnTo>
                      <a:pt x="590" y="981"/>
                    </a:lnTo>
                    <a:lnTo>
                      <a:pt x="582" y="1005"/>
                    </a:lnTo>
                    <a:lnTo>
                      <a:pt x="551" y="1021"/>
                    </a:lnTo>
                    <a:lnTo>
                      <a:pt x="518" y="1054"/>
                    </a:lnTo>
                    <a:lnTo>
                      <a:pt x="501" y="1069"/>
                    </a:lnTo>
                    <a:lnTo>
                      <a:pt x="501" y="1101"/>
                    </a:lnTo>
                    <a:lnTo>
                      <a:pt x="515" y="1113"/>
                    </a:lnTo>
                    <a:lnTo>
                      <a:pt x="518" y="1133"/>
                    </a:lnTo>
                    <a:lnTo>
                      <a:pt x="542" y="1132"/>
                    </a:lnTo>
                    <a:lnTo>
                      <a:pt x="573" y="1150"/>
                    </a:lnTo>
                    <a:lnTo>
                      <a:pt x="600" y="1181"/>
                    </a:lnTo>
                    <a:lnTo>
                      <a:pt x="617" y="1173"/>
                    </a:lnTo>
                    <a:lnTo>
                      <a:pt x="636" y="1154"/>
                    </a:lnTo>
                    <a:lnTo>
                      <a:pt x="642" y="1122"/>
                    </a:lnTo>
                    <a:lnTo>
                      <a:pt x="653" y="1111"/>
                    </a:lnTo>
                    <a:lnTo>
                      <a:pt x="660" y="1108"/>
                    </a:lnTo>
                    <a:lnTo>
                      <a:pt x="669" y="1094"/>
                    </a:lnTo>
                    <a:lnTo>
                      <a:pt x="683" y="1083"/>
                    </a:lnTo>
                    <a:lnTo>
                      <a:pt x="711" y="1045"/>
                    </a:lnTo>
                    <a:lnTo>
                      <a:pt x="711" y="984"/>
                    </a:lnTo>
                    <a:lnTo>
                      <a:pt x="719" y="969"/>
                    </a:lnTo>
                    <a:lnTo>
                      <a:pt x="732" y="954"/>
                    </a:lnTo>
                    <a:lnTo>
                      <a:pt x="752" y="954"/>
                    </a:lnTo>
                    <a:lnTo>
                      <a:pt x="761" y="940"/>
                    </a:lnTo>
                    <a:lnTo>
                      <a:pt x="780" y="940"/>
                    </a:lnTo>
                    <a:lnTo>
                      <a:pt x="806" y="921"/>
                    </a:lnTo>
                    <a:lnTo>
                      <a:pt x="809" y="918"/>
                    </a:lnTo>
                    <a:lnTo>
                      <a:pt x="840" y="906"/>
                    </a:lnTo>
                    <a:lnTo>
                      <a:pt x="857" y="903"/>
                    </a:lnTo>
                    <a:lnTo>
                      <a:pt x="879" y="918"/>
                    </a:lnTo>
                    <a:lnTo>
                      <a:pt x="902" y="899"/>
                    </a:lnTo>
                    <a:lnTo>
                      <a:pt x="905" y="884"/>
                    </a:lnTo>
                    <a:lnTo>
                      <a:pt x="941" y="848"/>
                    </a:lnTo>
                    <a:lnTo>
                      <a:pt x="948" y="831"/>
                    </a:lnTo>
                    <a:lnTo>
                      <a:pt x="962" y="820"/>
                    </a:lnTo>
                    <a:lnTo>
                      <a:pt x="978" y="809"/>
                    </a:lnTo>
                    <a:lnTo>
                      <a:pt x="977" y="789"/>
                    </a:lnTo>
                    <a:lnTo>
                      <a:pt x="981" y="758"/>
                    </a:lnTo>
                    <a:lnTo>
                      <a:pt x="990" y="752"/>
                    </a:lnTo>
                    <a:lnTo>
                      <a:pt x="990" y="735"/>
                    </a:lnTo>
                    <a:lnTo>
                      <a:pt x="998" y="711"/>
                    </a:lnTo>
                    <a:lnTo>
                      <a:pt x="1004" y="677"/>
                    </a:lnTo>
                    <a:lnTo>
                      <a:pt x="1007" y="653"/>
                    </a:lnTo>
                    <a:lnTo>
                      <a:pt x="1008" y="628"/>
                    </a:lnTo>
                    <a:lnTo>
                      <a:pt x="1011" y="606"/>
                    </a:lnTo>
                    <a:lnTo>
                      <a:pt x="1019" y="596"/>
                    </a:lnTo>
                    <a:lnTo>
                      <a:pt x="1025" y="596"/>
                    </a:lnTo>
                    <a:lnTo>
                      <a:pt x="1031" y="604"/>
                    </a:lnTo>
                    <a:lnTo>
                      <a:pt x="1052" y="560"/>
                    </a:lnTo>
                    <a:lnTo>
                      <a:pt x="1074" y="538"/>
                    </a:lnTo>
                    <a:lnTo>
                      <a:pt x="1097" y="519"/>
                    </a:lnTo>
                    <a:lnTo>
                      <a:pt x="1104" y="504"/>
                    </a:lnTo>
                    <a:lnTo>
                      <a:pt x="1118" y="485"/>
                    </a:lnTo>
                    <a:lnTo>
                      <a:pt x="1140" y="463"/>
                    </a:lnTo>
                    <a:lnTo>
                      <a:pt x="1140" y="414"/>
                    </a:lnTo>
                    <a:lnTo>
                      <a:pt x="1136" y="400"/>
                    </a:lnTo>
                    <a:lnTo>
                      <a:pt x="1133" y="380"/>
                    </a:lnTo>
                    <a:lnTo>
                      <a:pt x="1133" y="373"/>
                    </a:lnTo>
                    <a:lnTo>
                      <a:pt x="1121" y="361"/>
                    </a:lnTo>
                    <a:lnTo>
                      <a:pt x="1079" y="343"/>
                    </a:lnTo>
                    <a:lnTo>
                      <a:pt x="1065" y="336"/>
                    </a:lnTo>
                    <a:lnTo>
                      <a:pt x="1050" y="321"/>
                    </a:lnTo>
                    <a:lnTo>
                      <a:pt x="1013" y="268"/>
                    </a:lnTo>
                    <a:lnTo>
                      <a:pt x="981" y="268"/>
                    </a:lnTo>
                    <a:lnTo>
                      <a:pt x="894" y="239"/>
                    </a:lnTo>
                    <a:lnTo>
                      <a:pt x="885" y="248"/>
                    </a:lnTo>
                    <a:lnTo>
                      <a:pt x="870" y="255"/>
                    </a:lnTo>
                    <a:lnTo>
                      <a:pt x="857" y="248"/>
                    </a:lnTo>
                    <a:lnTo>
                      <a:pt x="858" y="227"/>
                    </a:lnTo>
                    <a:lnTo>
                      <a:pt x="866" y="214"/>
                    </a:lnTo>
                    <a:lnTo>
                      <a:pt x="849" y="214"/>
                    </a:lnTo>
                    <a:lnTo>
                      <a:pt x="845" y="200"/>
                    </a:lnTo>
                    <a:lnTo>
                      <a:pt x="821" y="190"/>
                    </a:lnTo>
                    <a:lnTo>
                      <a:pt x="798" y="183"/>
                    </a:lnTo>
                    <a:lnTo>
                      <a:pt x="780" y="180"/>
                    </a:lnTo>
                    <a:lnTo>
                      <a:pt x="762" y="195"/>
                    </a:lnTo>
                    <a:lnTo>
                      <a:pt x="753" y="187"/>
                    </a:lnTo>
                    <a:lnTo>
                      <a:pt x="761" y="165"/>
                    </a:lnTo>
                    <a:lnTo>
                      <a:pt x="705" y="156"/>
                    </a:lnTo>
                    <a:lnTo>
                      <a:pt x="698" y="165"/>
                    </a:lnTo>
                    <a:lnTo>
                      <a:pt x="684" y="158"/>
                    </a:lnTo>
                    <a:lnTo>
                      <a:pt x="648" y="173"/>
                    </a:lnTo>
                    <a:lnTo>
                      <a:pt x="713" y="107"/>
                    </a:lnTo>
                    <a:lnTo>
                      <a:pt x="684" y="76"/>
                    </a:lnTo>
                    <a:lnTo>
                      <a:pt x="684" y="71"/>
                    </a:lnTo>
                    <a:lnTo>
                      <a:pt x="678" y="44"/>
                    </a:lnTo>
                    <a:lnTo>
                      <a:pt x="657" y="27"/>
                    </a:lnTo>
                    <a:lnTo>
                      <a:pt x="636" y="44"/>
                    </a:lnTo>
                    <a:lnTo>
                      <a:pt x="609" y="88"/>
                    </a:lnTo>
                    <a:lnTo>
                      <a:pt x="590" y="95"/>
                    </a:lnTo>
                    <a:lnTo>
                      <a:pt x="570" y="83"/>
                    </a:lnTo>
                    <a:lnTo>
                      <a:pt x="545" y="83"/>
                    </a:lnTo>
                    <a:lnTo>
                      <a:pt x="530" y="98"/>
                    </a:lnTo>
                    <a:lnTo>
                      <a:pt x="506" y="98"/>
                    </a:lnTo>
                    <a:lnTo>
                      <a:pt x="495" y="105"/>
                    </a:lnTo>
                    <a:lnTo>
                      <a:pt x="467" y="107"/>
                    </a:lnTo>
                    <a:lnTo>
                      <a:pt x="438" y="110"/>
                    </a:lnTo>
                    <a:lnTo>
                      <a:pt x="429" y="122"/>
                    </a:lnTo>
                    <a:lnTo>
                      <a:pt x="417" y="98"/>
                    </a:lnTo>
                    <a:lnTo>
                      <a:pt x="417" y="36"/>
                    </a:lnTo>
                    <a:lnTo>
                      <a:pt x="408" y="27"/>
                    </a:lnTo>
                    <a:lnTo>
                      <a:pt x="395" y="12"/>
                    </a:lnTo>
                    <a:lnTo>
                      <a:pt x="381" y="0"/>
                    </a:lnTo>
                    <a:lnTo>
                      <a:pt x="371" y="14"/>
                    </a:lnTo>
                    <a:lnTo>
                      <a:pt x="354" y="14"/>
                    </a:lnTo>
                    <a:lnTo>
                      <a:pt x="333" y="22"/>
                    </a:lnTo>
                    <a:lnTo>
                      <a:pt x="281" y="22"/>
                    </a:lnTo>
                    <a:lnTo>
                      <a:pt x="269" y="19"/>
                    </a:lnTo>
                    <a:lnTo>
                      <a:pt x="248" y="8"/>
                    </a:lnTo>
                    <a:lnTo>
                      <a:pt x="252" y="24"/>
                    </a:lnTo>
                    <a:lnTo>
                      <a:pt x="258" y="41"/>
                    </a:lnTo>
                    <a:lnTo>
                      <a:pt x="272" y="64"/>
                    </a:lnTo>
                    <a:lnTo>
                      <a:pt x="284" y="81"/>
                    </a:lnTo>
                    <a:lnTo>
                      <a:pt x="267" y="98"/>
                    </a:lnTo>
                    <a:lnTo>
                      <a:pt x="254" y="107"/>
                    </a:lnTo>
                    <a:lnTo>
                      <a:pt x="252" y="115"/>
                    </a:lnTo>
                    <a:lnTo>
                      <a:pt x="242" y="124"/>
                    </a:lnTo>
                    <a:lnTo>
                      <a:pt x="231" y="126"/>
                    </a:lnTo>
                    <a:lnTo>
                      <a:pt x="197" y="114"/>
                    </a:lnTo>
                    <a:lnTo>
                      <a:pt x="171" y="93"/>
                    </a:lnTo>
                    <a:lnTo>
                      <a:pt x="165" y="80"/>
                    </a:lnTo>
                    <a:lnTo>
                      <a:pt x="158" y="92"/>
                    </a:lnTo>
                    <a:lnTo>
                      <a:pt x="152" y="83"/>
                    </a:lnTo>
                    <a:lnTo>
                      <a:pt x="107" y="107"/>
                    </a:lnTo>
                    <a:lnTo>
                      <a:pt x="110" y="119"/>
                    </a:lnTo>
                    <a:lnTo>
                      <a:pt x="135" y="136"/>
                    </a:lnTo>
                    <a:lnTo>
                      <a:pt x="101" y="137"/>
                    </a:lnTo>
                    <a:lnTo>
                      <a:pt x="95" y="170"/>
                    </a:lnTo>
                    <a:lnTo>
                      <a:pt x="108" y="176"/>
                    </a:lnTo>
                  </a:path>
                </a:pathLst>
              </a:custGeom>
              <a:solidFill>
                <a:srgbClr val="FFFF99"/>
              </a:solidFill>
              <a:ln w="12700" cap="rnd">
                <a:solidFill>
                  <a:srgbClr val="000000"/>
                </a:solidFill>
                <a:round/>
                <a:headEnd/>
                <a:tailEnd/>
              </a:ln>
            </p:spPr>
            <p:txBody>
              <a:bodyPr/>
              <a:lstStyle/>
              <a:p>
                <a:endParaRPr lang="en-US"/>
              </a:p>
            </p:txBody>
          </p:sp>
          <p:sp>
            <p:nvSpPr>
              <p:cNvPr id="309" name="Freeform 12"/>
              <p:cNvSpPr>
                <a:spLocks/>
              </p:cNvSpPr>
              <p:nvPr/>
            </p:nvSpPr>
            <p:spPr bwMode="auto">
              <a:xfrm>
                <a:off x="3368079" y="3201206"/>
                <a:ext cx="589148" cy="793085"/>
              </a:xfrm>
              <a:custGeom>
                <a:avLst/>
                <a:gdLst/>
                <a:ahLst/>
                <a:cxnLst>
                  <a:cxn ang="0">
                    <a:pos x="225" y="10"/>
                  </a:cxn>
                  <a:cxn ang="0">
                    <a:pos x="201" y="36"/>
                  </a:cxn>
                  <a:cxn ang="0">
                    <a:pos x="189" y="51"/>
                  </a:cxn>
                  <a:cxn ang="0">
                    <a:pos x="180" y="83"/>
                  </a:cxn>
                  <a:cxn ang="0">
                    <a:pos x="186" y="108"/>
                  </a:cxn>
                  <a:cxn ang="0">
                    <a:pos x="210" y="147"/>
                  </a:cxn>
                  <a:cxn ang="0">
                    <a:pos x="279" y="163"/>
                  </a:cxn>
                  <a:cxn ang="0">
                    <a:pos x="303" y="180"/>
                  </a:cxn>
                  <a:cxn ang="0">
                    <a:pos x="321" y="175"/>
                  </a:cxn>
                  <a:cxn ang="0">
                    <a:pos x="336" y="181"/>
                  </a:cxn>
                  <a:cxn ang="0">
                    <a:pos x="336" y="198"/>
                  </a:cxn>
                  <a:cxn ang="0">
                    <a:pos x="324" y="205"/>
                  </a:cxn>
                  <a:cxn ang="0">
                    <a:pos x="324" y="222"/>
                  </a:cxn>
                  <a:cxn ang="0">
                    <a:pos x="337" y="251"/>
                  </a:cxn>
                  <a:cxn ang="0">
                    <a:pos x="364" y="283"/>
                  </a:cxn>
                  <a:cxn ang="0">
                    <a:pos x="370" y="331"/>
                  </a:cxn>
                  <a:cxn ang="0">
                    <a:pos x="345" y="308"/>
                  </a:cxn>
                  <a:cxn ang="0">
                    <a:pos x="337" y="295"/>
                  </a:cxn>
                  <a:cxn ang="0">
                    <a:pos x="330" y="305"/>
                  </a:cxn>
                  <a:cxn ang="0">
                    <a:pos x="324" y="298"/>
                  </a:cxn>
                  <a:cxn ang="0">
                    <a:pos x="279" y="322"/>
                  </a:cxn>
                  <a:cxn ang="0">
                    <a:pos x="282" y="336"/>
                  </a:cxn>
                  <a:cxn ang="0">
                    <a:pos x="295" y="342"/>
                  </a:cxn>
                  <a:cxn ang="0">
                    <a:pos x="309" y="351"/>
                  </a:cxn>
                  <a:cxn ang="0">
                    <a:pos x="274" y="353"/>
                  </a:cxn>
                  <a:cxn ang="0">
                    <a:pos x="268" y="385"/>
                  </a:cxn>
                  <a:cxn ang="0">
                    <a:pos x="282" y="392"/>
                  </a:cxn>
                  <a:cxn ang="0">
                    <a:pos x="276" y="492"/>
                  </a:cxn>
                  <a:cxn ang="0">
                    <a:pos x="271" y="500"/>
                  </a:cxn>
                  <a:cxn ang="0">
                    <a:pos x="253" y="492"/>
                  </a:cxn>
                  <a:cxn ang="0">
                    <a:pos x="252" y="446"/>
                  </a:cxn>
                  <a:cxn ang="0">
                    <a:pos x="258" y="441"/>
                  </a:cxn>
                  <a:cxn ang="0">
                    <a:pos x="253" y="429"/>
                  </a:cxn>
                  <a:cxn ang="0">
                    <a:pos x="244" y="425"/>
                  </a:cxn>
                  <a:cxn ang="0">
                    <a:pos x="211" y="425"/>
                  </a:cxn>
                  <a:cxn ang="0">
                    <a:pos x="198" y="432"/>
                  </a:cxn>
                  <a:cxn ang="0">
                    <a:pos x="183" y="420"/>
                  </a:cxn>
                  <a:cxn ang="0">
                    <a:pos x="162" y="412"/>
                  </a:cxn>
                  <a:cxn ang="0">
                    <a:pos x="139" y="402"/>
                  </a:cxn>
                  <a:cxn ang="0">
                    <a:pos x="139" y="380"/>
                  </a:cxn>
                  <a:cxn ang="0">
                    <a:pos x="117" y="380"/>
                  </a:cxn>
                  <a:cxn ang="0">
                    <a:pos x="51" y="347"/>
                  </a:cxn>
                  <a:cxn ang="0">
                    <a:pos x="0" y="353"/>
                  </a:cxn>
                  <a:cxn ang="0">
                    <a:pos x="46" y="268"/>
                  </a:cxn>
                  <a:cxn ang="0">
                    <a:pos x="46" y="171"/>
                  </a:cxn>
                  <a:cxn ang="0">
                    <a:pos x="72" y="125"/>
                  </a:cxn>
                  <a:cxn ang="0">
                    <a:pos x="88" y="97"/>
                  </a:cxn>
                  <a:cxn ang="0">
                    <a:pos x="103" y="90"/>
                  </a:cxn>
                  <a:cxn ang="0">
                    <a:pos x="124" y="39"/>
                  </a:cxn>
                  <a:cxn ang="0">
                    <a:pos x="138" y="46"/>
                  </a:cxn>
                  <a:cxn ang="0">
                    <a:pos x="148" y="27"/>
                  </a:cxn>
                  <a:cxn ang="0">
                    <a:pos x="213" y="0"/>
                  </a:cxn>
                  <a:cxn ang="0">
                    <a:pos x="225" y="10"/>
                  </a:cxn>
                </a:cxnLst>
                <a:rect l="0" t="0" r="r" b="b"/>
                <a:pathLst>
                  <a:path w="371" h="501">
                    <a:moveTo>
                      <a:pt x="225" y="10"/>
                    </a:moveTo>
                    <a:lnTo>
                      <a:pt x="201" y="36"/>
                    </a:lnTo>
                    <a:lnTo>
                      <a:pt x="189" y="51"/>
                    </a:lnTo>
                    <a:lnTo>
                      <a:pt x="180" y="83"/>
                    </a:lnTo>
                    <a:lnTo>
                      <a:pt x="186" y="108"/>
                    </a:lnTo>
                    <a:lnTo>
                      <a:pt x="210" y="147"/>
                    </a:lnTo>
                    <a:lnTo>
                      <a:pt x="279" y="163"/>
                    </a:lnTo>
                    <a:lnTo>
                      <a:pt x="303" y="180"/>
                    </a:lnTo>
                    <a:lnTo>
                      <a:pt x="321" y="175"/>
                    </a:lnTo>
                    <a:lnTo>
                      <a:pt x="336" y="181"/>
                    </a:lnTo>
                    <a:lnTo>
                      <a:pt x="336" y="198"/>
                    </a:lnTo>
                    <a:lnTo>
                      <a:pt x="324" y="205"/>
                    </a:lnTo>
                    <a:lnTo>
                      <a:pt x="324" y="222"/>
                    </a:lnTo>
                    <a:lnTo>
                      <a:pt x="337" y="251"/>
                    </a:lnTo>
                    <a:lnTo>
                      <a:pt x="364" y="283"/>
                    </a:lnTo>
                    <a:lnTo>
                      <a:pt x="370" y="331"/>
                    </a:lnTo>
                    <a:lnTo>
                      <a:pt x="345" y="308"/>
                    </a:lnTo>
                    <a:lnTo>
                      <a:pt x="337" y="295"/>
                    </a:lnTo>
                    <a:lnTo>
                      <a:pt x="330" y="305"/>
                    </a:lnTo>
                    <a:lnTo>
                      <a:pt x="324" y="298"/>
                    </a:lnTo>
                    <a:lnTo>
                      <a:pt x="279" y="322"/>
                    </a:lnTo>
                    <a:lnTo>
                      <a:pt x="282" y="336"/>
                    </a:lnTo>
                    <a:lnTo>
                      <a:pt x="295" y="342"/>
                    </a:lnTo>
                    <a:lnTo>
                      <a:pt x="309" y="351"/>
                    </a:lnTo>
                    <a:lnTo>
                      <a:pt x="274" y="353"/>
                    </a:lnTo>
                    <a:lnTo>
                      <a:pt x="268" y="385"/>
                    </a:lnTo>
                    <a:lnTo>
                      <a:pt x="282" y="392"/>
                    </a:lnTo>
                    <a:lnTo>
                      <a:pt x="276" y="492"/>
                    </a:lnTo>
                    <a:lnTo>
                      <a:pt x="271" y="500"/>
                    </a:lnTo>
                    <a:lnTo>
                      <a:pt x="253" y="492"/>
                    </a:lnTo>
                    <a:lnTo>
                      <a:pt x="252" y="446"/>
                    </a:lnTo>
                    <a:lnTo>
                      <a:pt x="258" y="441"/>
                    </a:lnTo>
                    <a:lnTo>
                      <a:pt x="253" y="429"/>
                    </a:lnTo>
                    <a:lnTo>
                      <a:pt x="244" y="425"/>
                    </a:lnTo>
                    <a:lnTo>
                      <a:pt x="211" y="425"/>
                    </a:lnTo>
                    <a:lnTo>
                      <a:pt x="198" y="432"/>
                    </a:lnTo>
                    <a:lnTo>
                      <a:pt x="183" y="420"/>
                    </a:lnTo>
                    <a:lnTo>
                      <a:pt x="162" y="412"/>
                    </a:lnTo>
                    <a:lnTo>
                      <a:pt x="139" y="402"/>
                    </a:lnTo>
                    <a:lnTo>
                      <a:pt x="139" y="380"/>
                    </a:lnTo>
                    <a:lnTo>
                      <a:pt x="117" y="380"/>
                    </a:lnTo>
                    <a:lnTo>
                      <a:pt x="51" y="347"/>
                    </a:lnTo>
                    <a:lnTo>
                      <a:pt x="0" y="353"/>
                    </a:lnTo>
                    <a:lnTo>
                      <a:pt x="46" y="268"/>
                    </a:lnTo>
                    <a:lnTo>
                      <a:pt x="46" y="171"/>
                    </a:lnTo>
                    <a:lnTo>
                      <a:pt x="72" y="125"/>
                    </a:lnTo>
                    <a:lnTo>
                      <a:pt x="88" y="97"/>
                    </a:lnTo>
                    <a:lnTo>
                      <a:pt x="103" y="90"/>
                    </a:lnTo>
                    <a:lnTo>
                      <a:pt x="124" y="39"/>
                    </a:lnTo>
                    <a:lnTo>
                      <a:pt x="138" y="46"/>
                    </a:lnTo>
                    <a:lnTo>
                      <a:pt x="148" y="27"/>
                    </a:lnTo>
                    <a:lnTo>
                      <a:pt x="213" y="0"/>
                    </a:lnTo>
                    <a:lnTo>
                      <a:pt x="225" y="10"/>
                    </a:lnTo>
                  </a:path>
                </a:pathLst>
              </a:custGeom>
              <a:solidFill>
                <a:srgbClr val="00CCFF"/>
              </a:solid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10" name="Freeform 13" descr="80%"/>
              <p:cNvSpPr>
                <a:spLocks/>
              </p:cNvSpPr>
              <p:nvPr/>
            </p:nvSpPr>
            <p:spPr bwMode="auto">
              <a:xfrm>
                <a:off x="3654952" y="3235610"/>
                <a:ext cx="648832" cy="506995"/>
              </a:xfrm>
              <a:custGeom>
                <a:avLst/>
                <a:gdLst/>
                <a:ahLst/>
                <a:cxnLst>
                  <a:cxn ang="0">
                    <a:pos x="21" y="14"/>
                  </a:cxn>
                  <a:cxn ang="0">
                    <a:pos x="33" y="32"/>
                  </a:cxn>
                  <a:cxn ang="0">
                    <a:pos x="33" y="59"/>
                  </a:cxn>
                  <a:cxn ang="0">
                    <a:pos x="44" y="69"/>
                  </a:cxn>
                  <a:cxn ang="0">
                    <a:pos x="63" y="68"/>
                  </a:cxn>
                  <a:cxn ang="0">
                    <a:pos x="63" y="15"/>
                  </a:cxn>
                  <a:cxn ang="0">
                    <a:pos x="98" y="0"/>
                  </a:cxn>
                  <a:cxn ang="0">
                    <a:pos x="137" y="2"/>
                  </a:cxn>
                  <a:cxn ang="0">
                    <a:pos x="156" y="15"/>
                  </a:cxn>
                  <a:cxn ang="0">
                    <a:pos x="197" y="15"/>
                  </a:cxn>
                  <a:cxn ang="0">
                    <a:pos x="221" y="22"/>
                  </a:cxn>
                  <a:cxn ang="0">
                    <a:pos x="333" y="8"/>
                  </a:cxn>
                  <a:cxn ang="0">
                    <a:pos x="317" y="25"/>
                  </a:cxn>
                  <a:cxn ang="0">
                    <a:pos x="333" y="32"/>
                  </a:cxn>
                  <a:cxn ang="0">
                    <a:pos x="348" y="46"/>
                  </a:cxn>
                  <a:cxn ang="0">
                    <a:pos x="368" y="51"/>
                  </a:cxn>
                  <a:cxn ang="0">
                    <a:pos x="368" y="74"/>
                  </a:cxn>
                  <a:cxn ang="0">
                    <a:pos x="408" y="85"/>
                  </a:cxn>
                  <a:cxn ang="0">
                    <a:pos x="380" y="107"/>
                  </a:cxn>
                  <a:cxn ang="0">
                    <a:pos x="380" y="110"/>
                  </a:cxn>
                  <a:cxn ang="0">
                    <a:pos x="389" y="123"/>
                  </a:cxn>
                  <a:cxn ang="0">
                    <a:pos x="380" y="130"/>
                  </a:cxn>
                  <a:cxn ang="0">
                    <a:pos x="368" y="129"/>
                  </a:cxn>
                  <a:cxn ang="0">
                    <a:pos x="359" y="144"/>
                  </a:cxn>
                  <a:cxn ang="0">
                    <a:pos x="360" y="161"/>
                  </a:cxn>
                  <a:cxn ang="0">
                    <a:pos x="372" y="179"/>
                  </a:cxn>
                  <a:cxn ang="0">
                    <a:pos x="381" y="179"/>
                  </a:cxn>
                  <a:cxn ang="0">
                    <a:pos x="377" y="193"/>
                  </a:cxn>
                  <a:cxn ang="0">
                    <a:pos x="372" y="196"/>
                  </a:cxn>
                  <a:cxn ang="0">
                    <a:pos x="363" y="206"/>
                  </a:cxn>
                  <a:cxn ang="0">
                    <a:pos x="344" y="206"/>
                  </a:cxn>
                  <a:cxn ang="0">
                    <a:pos x="323" y="215"/>
                  </a:cxn>
                  <a:cxn ang="0">
                    <a:pos x="273" y="215"/>
                  </a:cxn>
                  <a:cxn ang="0">
                    <a:pos x="261" y="211"/>
                  </a:cxn>
                  <a:cxn ang="0">
                    <a:pos x="242" y="201"/>
                  </a:cxn>
                  <a:cxn ang="0">
                    <a:pos x="242" y="210"/>
                  </a:cxn>
                  <a:cxn ang="0">
                    <a:pos x="254" y="235"/>
                  </a:cxn>
                  <a:cxn ang="0">
                    <a:pos x="267" y="259"/>
                  </a:cxn>
                  <a:cxn ang="0">
                    <a:pos x="276" y="274"/>
                  </a:cxn>
                  <a:cxn ang="0">
                    <a:pos x="258" y="293"/>
                  </a:cxn>
                  <a:cxn ang="0">
                    <a:pos x="246" y="299"/>
                  </a:cxn>
                  <a:cxn ang="0">
                    <a:pos x="245" y="306"/>
                  </a:cxn>
                  <a:cxn ang="0">
                    <a:pos x="236" y="316"/>
                  </a:cxn>
                  <a:cxn ang="0">
                    <a:pos x="224" y="318"/>
                  </a:cxn>
                  <a:cxn ang="0">
                    <a:pos x="191" y="306"/>
                  </a:cxn>
                  <a:cxn ang="0">
                    <a:pos x="185" y="262"/>
                  </a:cxn>
                  <a:cxn ang="0">
                    <a:pos x="158" y="228"/>
                  </a:cxn>
                  <a:cxn ang="0">
                    <a:pos x="141" y="198"/>
                  </a:cxn>
                  <a:cxn ang="0">
                    <a:pos x="144" y="184"/>
                  </a:cxn>
                  <a:cxn ang="0">
                    <a:pos x="155" y="176"/>
                  </a:cxn>
                  <a:cxn ang="0">
                    <a:pos x="156" y="159"/>
                  </a:cxn>
                  <a:cxn ang="0">
                    <a:pos x="141" y="152"/>
                  </a:cxn>
                  <a:cxn ang="0">
                    <a:pos x="123" y="157"/>
                  </a:cxn>
                  <a:cxn ang="0">
                    <a:pos x="99" y="140"/>
                  </a:cxn>
                  <a:cxn ang="0">
                    <a:pos x="30" y="125"/>
                  </a:cxn>
                  <a:cxn ang="0">
                    <a:pos x="6" y="83"/>
                  </a:cxn>
                  <a:cxn ang="0">
                    <a:pos x="0" y="61"/>
                  </a:cxn>
                  <a:cxn ang="0">
                    <a:pos x="11" y="29"/>
                  </a:cxn>
                  <a:cxn ang="0">
                    <a:pos x="21" y="14"/>
                  </a:cxn>
                </a:cxnLst>
                <a:rect l="0" t="0" r="r" b="b"/>
                <a:pathLst>
                  <a:path w="409" h="319">
                    <a:moveTo>
                      <a:pt x="21" y="14"/>
                    </a:moveTo>
                    <a:lnTo>
                      <a:pt x="33" y="32"/>
                    </a:lnTo>
                    <a:lnTo>
                      <a:pt x="33" y="59"/>
                    </a:lnTo>
                    <a:lnTo>
                      <a:pt x="44" y="69"/>
                    </a:lnTo>
                    <a:lnTo>
                      <a:pt x="63" y="68"/>
                    </a:lnTo>
                    <a:lnTo>
                      <a:pt x="63" y="15"/>
                    </a:lnTo>
                    <a:lnTo>
                      <a:pt x="98" y="0"/>
                    </a:lnTo>
                    <a:lnTo>
                      <a:pt x="137" y="2"/>
                    </a:lnTo>
                    <a:lnTo>
                      <a:pt x="156" y="15"/>
                    </a:lnTo>
                    <a:lnTo>
                      <a:pt x="197" y="15"/>
                    </a:lnTo>
                    <a:lnTo>
                      <a:pt x="221" y="22"/>
                    </a:lnTo>
                    <a:lnTo>
                      <a:pt x="333" y="8"/>
                    </a:lnTo>
                    <a:lnTo>
                      <a:pt x="317" y="25"/>
                    </a:lnTo>
                    <a:lnTo>
                      <a:pt x="333" y="32"/>
                    </a:lnTo>
                    <a:lnTo>
                      <a:pt x="348" y="46"/>
                    </a:lnTo>
                    <a:lnTo>
                      <a:pt x="368" y="51"/>
                    </a:lnTo>
                    <a:lnTo>
                      <a:pt x="368" y="74"/>
                    </a:lnTo>
                    <a:lnTo>
                      <a:pt x="408" y="85"/>
                    </a:lnTo>
                    <a:lnTo>
                      <a:pt x="380" y="107"/>
                    </a:lnTo>
                    <a:lnTo>
                      <a:pt x="380" y="110"/>
                    </a:lnTo>
                    <a:lnTo>
                      <a:pt x="389" y="123"/>
                    </a:lnTo>
                    <a:lnTo>
                      <a:pt x="380" y="130"/>
                    </a:lnTo>
                    <a:lnTo>
                      <a:pt x="368" y="129"/>
                    </a:lnTo>
                    <a:lnTo>
                      <a:pt x="359" y="144"/>
                    </a:lnTo>
                    <a:lnTo>
                      <a:pt x="360" y="161"/>
                    </a:lnTo>
                    <a:lnTo>
                      <a:pt x="372" y="179"/>
                    </a:lnTo>
                    <a:lnTo>
                      <a:pt x="381" y="179"/>
                    </a:lnTo>
                    <a:lnTo>
                      <a:pt x="377" y="193"/>
                    </a:lnTo>
                    <a:lnTo>
                      <a:pt x="372" y="196"/>
                    </a:lnTo>
                    <a:lnTo>
                      <a:pt x="363" y="206"/>
                    </a:lnTo>
                    <a:lnTo>
                      <a:pt x="344" y="206"/>
                    </a:lnTo>
                    <a:lnTo>
                      <a:pt x="323" y="215"/>
                    </a:lnTo>
                    <a:lnTo>
                      <a:pt x="273" y="215"/>
                    </a:lnTo>
                    <a:lnTo>
                      <a:pt x="261" y="211"/>
                    </a:lnTo>
                    <a:lnTo>
                      <a:pt x="242" y="201"/>
                    </a:lnTo>
                    <a:lnTo>
                      <a:pt x="242" y="210"/>
                    </a:lnTo>
                    <a:lnTo>
                      <a:pt x="254" y="235"/>
                    </a:lnTo>
                    <a:lnTo>
                      <a:pt x="267" y="259"/>
                    </a:lnTo>
                    <a:lnTo>
                      <a:pt x="276" y="274"/>
                    </a:lnTo>
                    <a:lnTo>
                      <a:pt x="258" y="293"/>
                    </a:lnTo>
                    <a:lnTo>
                      <a:pt x="246" y="299"/>
                    </a:lnTo>
                    <a:lnTo>
                      <a:pt x="245" y="306"/>
                    </a:lnTo>
                    <a:lnTo>
                      <a:pt x="236" y="316"/>
                    </a:lnTo>
                    <a:lnTo>
                      <a:pt x="224" y="318"/>
                    </a:lnTo>
                    <a:lnTo>
                      <a:pt x="191" y="306"/>
                    </a:lnTo>
                    <a:lnTo>
                      <a:pt x="185" y="262"/>
                    </a:lnTo>
                    <a:lnTo>
                      <a:pt x="158" y="228"/>
                    </a:lnTo>
                    <a:lnTo>
                      <a:pt x="141" y="198"/>
                    </a:lnTo>
                    <a:lnTo>
                      <a:pt x="144" y="184"/>
                    </a:lnTo>
                    <a:lnTo>
                      <a:pt x="155" y="176"/>
                    </a:lnTo>
                    <a:lnTo>
                      <a:pt x="156" y="159"/>
                    </a:lnTo>
                    <a:lnTo>
                      <a:pt x="141" y="152"/>
                    </a:lnTo>
                    <a:lnTo>
                      <a:pt x="123" y="157"/>
                    </a:lnTo>
                    <a:lnTo>
                      <a:pt x="99" y="140"/>
                    </a:lnTo>
                    <a:lnTo>
                      <a:pt x="30" y="125"/>
                    </a:lnTo>
                    <a:lnTo>
                      <a:pt x="6" y="83"/>
                    </a:lnTo>
                    <a:lnTo>
                      <a:pt x="0" y="61"/>
                    </a:lnTo>
                    <a:lnTo>
                      <a:pt x="11" y="29"/>
                    </a:lnTo>
                    <a:lnTo>
                      <a:pt x="21" y="14"/>
                    </a:lnTo>
                  </a:path>
                </a:pathLst>
              </a:custGeom>
              <a:pattFill prst="pct80">
                <a:fgClr>
                  <a:schemeClr val="accent1"/>
                </a:fgClr>
                <a:bgClr>
                  <a:srgbClr val="FFFFFF"/>
                </a:bgClr>
              </a:patt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11" name="Freeform 14" descr="Small grid"/>
              <p:cNvSpPr>
                <a:spLocks/>
              </p:cNvSpPr>
              <p:nvPr/>
            </p:nvSpPr>
            <p:spPr bwMode="auto">
              <a:xfrm>
                <a:off x="4224846" y="3371412"/>
                <a:ext cx="246441" cy="363950"/>
              </a:xfrm>
              <a:custGeom>
                <a:avLst/>
                <a:gdLst/>
                <a:ahLst/>
                <a:cxnLst>
                  <a:cxn ang="0">
                    <a:pos x="49" y="0"/>
                  </a:cxn>
                  <a:cxn ang="0">
                    <a:pos x="19" y="20"/>
                  </a:cxn>
                  <a:cxn ang="0">
                    <a:pos x="21" y="24"/>
                  </a:cxn>
                  <a:cxn ang="0">
                    <a:pos x="30" y="36"/>
                  </a:cxn>
                  <a:cxn ang="0">
                    <a:pos x="21" y="44"/>
                  </a:cxn>
                  <a:cxn ang="0">
                    <a:pos x="9" y="42"/>
                  </a:cxn>
                  <a:cxn ang="0">
                    <a:pos x="0" y="58"/>
                  </a:cxn>
                  <a:cxn ang="0">
                    <a:pos x="1" y="75"/>
                  </a:cxn>
                  <a:cxn ang="0">
                    <a:pos x="13" y="93"/>
                  </a:cxn>
                  <a:cxn ang="0">
                    <a:pos x="22" y="93"/>
                  </a:cxn>
                  <a:cxn ang="0">
                    <a:pos x="16" y="107"/>
                  </a:cxn>
                  <a:cxn ang="0">
                    <a:pos x="40" y="131"/>
                  </a:cxn>
                  <a:cxn ang="0">
                    <a:pos x="51" y="142"/>
                  </a:cxn>
                  <a:cxn ang="0">
                    <a:pos x="49" y="205"/>
                  </a:cxn>
                  <a:cxn ang="0">
                    <a:pos x="63" y="229"/>
                  </a:cxn>
                  <a:cxn ang="0">
                    <a:pos x="70" y="217"/>
                  </a:cxn>
                  <a:cxn ang="0">
                    <a:pos x="100" y="214"/>
                  </a:cxn>
                  <a:cxn ang="0">
                    <a:pos x="126" y="214"/>
                  </a:cxn>
                  <a:cxn ang="0">
                    <a:pos x="139" y="205"/>
                  </a:cxn>
                  <a:cxn ang="0">
                    <a:pos x="154" y="205"/>
                  </a:cxn>
                  <a:cxn ang="0">
                    <a:pos x="141" y="148"/>
                  </a:cxn>
                  <a:cxn ang="0">
                    <a:pos x="112" y="124"/>
                  </a:cxn>
                  <a:cxn ang="0">
                    <a:pos x="105" y="107"/>
                  </a:cxn>
                  <a:cxn ang="0">
                    <a:pos x="133" y="71"/>
                  </a:cxn>
                  <a:cxn ang="0">
                    <a:pos x="88" y="44"/>
                  </a:cxn>
                  <a:cxn ang="0">
                    <a:pos x="84" y="49"/>
                  </a:cxn>
                  <a:cxn ang="0">
                    <a:pos x="75" y="25"/>
                  </a:cxn>
                  <a:cxn ang="0">
                    <a:pos x="49" y="0"/>
                  </a:cxn>
                </a:cxnLst>
                <a:rect l="0" t="0" r="r" b="b"/>
                <a:pathLst>
                  <a:path w="155" h="230">
                    <a:moveTo>
                      <a:pt x="49" y="0"/>
                    </a:moveTo>
                    <a:lnTo>
                      <a:pt x="19" y="20"/>
                    </a:lnTo>
                    <a:lnTo>
                      <a:pt x="21" y="24"/>
                    </a:lnTo>
                    <a:lnTo>
                      <a:pt x="30" y="36"/>
                    </a:lnTo>
                    <a:lnTo>
                      <a:pt x="21" y="44"/>
                    </a:lnTo>
                    <a:lnTo>
                      <a:pt x="9" y="42"/>
                    </a:lnTo>
                    <a:lnTo>
                      <a:pt x="0" y="58"/>
                    </a:lnTo>
                    <a:lnTo>
                      <a:pt x="1" y="75"/>
                    </a:lnTo>
                    <a:lnTo>
                      <a:pt x="13" y="93"/>
                    </a:lnTo>
                    <a:lnTo>
                      <a:pt x="22" y="93"/>
                    </a:lnTo>
                    <a:lnTo>
                      <a:pt x="16" y="107"/>
                    </a:lnTo>
                    <a:lnTo>
                      <a:pt x="40" y="131"/>
                    </a:lnTo>
                    <a:lnTo>
                      <a:pt x="51" y="142"/>
                    </a:lnTo>
                    <a:lnTo>
                      <a:pt x="49" y="205"/>
                    </a:lnTo>
                    <a:lnTo>
                      <a:pt x="63" y="229"/>
                    </a:lnTo>
                    <a:lnTo>
                      <a:pt x="70" y="217"/>
                    </a:lnTo>
                    <a:lnTo>
                      <a:pt x="100" y="214"/>
                    </a:lnTo>
                    <a:lnTo>
                      <a:pt x="126" y="214"/>
                    </a:lnTo>
                    <a:lnTo>
                      <a:pt x="139" y="205"/>
                    </a:lnTo>
                    <a:lnTo>
                      <a:pt x="154" y="205"/>
                    </a:lnTo>
                    <a:lnTo>
                      <a:pt x="141" y="148"/>
                    </a:lnTo>
                    <a:lnTo>
                      <a:pt x="112" y="124"/>
                    </a:lnTo>
                    <a:lnTo>
                      <a:pt x="105" y="107"/>
                    </a:lnTo>
                    <a:lnTo>
                      <a:pt x="133" y="71"/>
                    </a:lnTo>
                    <a:lnTo>
                      <a:pt x="88" y="44"/>
                    </a:lnTo>
                    <a:lnTo>
                      <a:pt x="84" y="49"/>
                    </a:lnTo>
                    <a:lnTo>
                      <a:pt x="75" y="25"/>
                    </a:lnTo>
                    <a:lnTo>
                      <a:pt x="49" y="0"/>
                    </a:lnTo>
                  </a:path>
                </a:pathLst>
              </a:custGeom>
              <a:pattFill prst="smGrid">
                <a:fgClr>
                  <a:srgbClr val="99CCFF"/>
                </a:fgClr>
                <a:bgClr>
                  <a:srgbClr val="FFFFFF"/>
                </a:bgClr>
              </a:patt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12" name="Freeform 15" descr="60%"/>
              <p:cNvSpPr>
                <a:spLocks/>
              </p:cNvSpPr>
              <p:nvPr/>
            </p:nvSpPr>
            <p:spPr bwMode="auto">
              <a:xfrm>
                <a:off x="3837857" y="4249599"/>
                <a:ext cx="560269" cy="659093"/>
              </a:xfrm>
              <a:custGeom>
                <a:avLst/>
                <a:gdLst/>
                <a:ahLst/>
                <a:cxnLst>
                  <a:cxn ang="0">
                    <a:pos x="0" y="57"/>
                  </a:cxn>
                  <a:cxn ang="0">
                    <a:pos x="53" y="39"/>
                  </a:cxn>
                  <a:cxn ang="0">
                    <a:pos x="81" y="24"/>
                  </a:cxn>
                  <a:cxn ang="0">
                    <a:pos x="113" y="0"/>
                  </a:cxn>
                  <a:cxn ang="0">
                    <a:pos x="135" y="29"/>
                  </a:cxn>
                  <a:cxn ang="0">
                    <a:pos x="140" y="57"/>
                  </a:cxn>
                  <a:cxn ang="0">
                    <a:pos x="140" y="74"/>
                  </a:cxn>
                  <a:cxn ang="0">
                    <a:pos x="174" y="91"/>
                  </a:cxn>
                  <a:cxn ang="0">
                    <a:pos x="197" y="91"/>
                  </a:cxn>
                  <a:cxn ang="0">
                    <a:pos x="230" y="113"/>
                  </a:cxn>
                  <a:cxn ang="0">
                    <a:pos x="252" y="122"/>
                  </a:cxn>
                  <a:cxn ang="0">
                    <a:pos x="264" y="122"/>
                  </a:cxn>
                  <a:cxn ang="0">
                    <a:pos x="285" y="149"/>
                  </a:cxn>
                  <a:cxn ang="0">
                    <a:pos x="281" y="208"/>
                  </a:cxn>
                  <a:cxn ang="0">
                    <a:pos x="335" y="208"/>
                  </a:cxn>
                  <a:cxn ang="0">
                    <a:pos x="342" y="228"/>
                  </a:cxn>
                  <a:cxn ang="0">
                    <a:pos x="348" y="238"/>
                  </a:cxn>
                  <a:cxn ang="0">
                    <a:pos x="353" y="255"/>
                  </a:cxn>
                  <a:cxn ang="0">
                    <a:pos x="353" y="289"/>
                  </a:cxn>
                  <a:cxn ang="0">
                    <a:pos x="339" y="318"/>
                  </a:cxn>
                  <a:cxn ang="0">
                    <a:pos x="323" y="313"/>
                  </a:cxn>
                  <a:cxn ang="0">
                    <a:pos x="302" y="304"/>
                  </a:cxn>
                  <a:cxn ang="0">
                    <a:pos x="266" y="308"/>
                  </a:cxn>
                  <a:cxn ang="0">
                    <a:pos x="239" y="335"/>
                  </a:cxn>
                  <a:cxn ang="0">
                    <a:pos x="236" y="351"/>
                  </a:cxn>
                  <a:cxn ang="0">
                    <a:pos x="227" y="365"/>
                  </a:cxn>
                  <a:cxn ang="0">
                    <a:pos x="224" y="394"/>
                  </a:cxn>
                  <a:cxn ang="0">
                    <a:pos x="206" y="394"/>
                  </a:cxn>
                  <a:cxn ang="0">
                    <a:pos x="188" y="384"/>
                  </a:cxn>
                  <a:cxn ang="0">
                    <a:pos x="182" y="414"/>
                  </a:cxn>
                  <a:cxn ang="0">
                    <a:pos x="147" y="392"/>
                  </a:cxn>
                  <a:cxn ang="0">
                    <a:pos x="137" y="392"/>
                  </a:cxn>
                  <a:cxn ang="0">
                    <a:pos x="120" y="385"/>
                  </a:cxn>
                  <a:cxn ang="0">
                    <a:pos x="99" y="397"/>
                  </a:cxn>
                  <a:cxn ang="0">
                    <a:pos x="39" y="362"/>
                  </a:cxn>
                  <a:cxn ang="0">
                    <a:pos x="54" y="318"/>
                  </a:cxn>
                  <a:cxn ang="0">
                    <a:pos x="36" y="274"/>
                  </a:cxn>
                  <a:cxn ang="0">
                    <a:pos x="29" y="260"/>
                  </a:cxn>
                  <a:cxn ang="0">
                    <a:pos x="24" y="257"/>
                  </a:cxn>
                  <a:cxn ang="0">
                    <a:pos x="30" y="252"/>
                  </a:cxn>
                  <a:cxn ang="0">
                    <a:pos x="42" y="223"/>
                  </a:cxn>
                  <a:cxn ang="0">
                    <a:pos x="39" y="210"/>
                  </a:cxn>
                  <a:cxn ang="0">
                    <a:pos x="33" y="203"/>
                  </a:cxn>
                  <a:cxn ang="0">
                    <a:pos x="33" y="184"/>
                  </a:cxn>
                  <a:cxn ang="0">
                    <a:pos x="38" y="162"/>
                  </a:cxn>
                  <a:cxn ang="0">
                    <a:pos x="38" y="118"/>
                  </a:cxn>
                  <a:cxn ang="0">
                    <a:pos x="33" y="101"/>
                  </a:cxn>
                  <a:cxn ang="0">
                    <a:pos x="30" y="79"/>
                  </a:cxn>
                  <a:cxn ang="0">
                    <a:pos x="20" y="71"/>
                  </a:cxn>
                  <a:cxn ang="0">
                    <a:pos x="0" y="57"/>
                  </a:cxn>
                </a:cxnLst>
                <a:rect l="0" t="0" r="r" b="b"/>
                <a:pathLst>
                  <a:path w="354" h="415">
                    <a:moveTo>
                      <a:pt x="0" y="57"/>
                    </a:moveTo>
                    <a:lnTo>
                      <a:pt x="53" y="39"/>
                    </a:lnTo>
                    <a:lnTo>
                      <a:pt x="81" y="24"/>
                    </a:lnTo>
                    <a:lnTo>
                      <a:pt x="113" y="0"/>
                    </a:lnTo>
                    <a:lnTo>
                      <a:pt x="135" y="29"/>
                    </a:lnTo>
                    <a:lnTo>
                      <a:pt x="140" y="57"/>
                    </a:lnTo>
                    <a:lnTo>
                      <a:pt x="140" y="74"/>
                    </a:lnTo>
                    <a:lnTo>
                      <a:pt x="174" y="91"/>
                    </a:lnTo>
                    <a:lnTo>
                      <a:pt x="197" y="91"/>
                    </a:lnTo>
                    <a:lnTo>
                      <a:pt x="230" y="113"/>
                    </a:lnTo>
                    <a:lnTo>
                      <a:pt x="252" y="122"/>
                    </a:lnTo>
                    <a:lnTo>
                      <a:pt x="264" y="122"/>
                    </a:lnTo>
                    <a:lnTo>
                      <a:pt x="285" y="149"/>
                    </a:lnTo>
                    <a:lnTo>
                      <a:pt x="281" y="208"/>
                    </a:lnTo>
                    <a:lnTo>
                      <a:pt x="335" y="208"/>
                    </a:lnTo>
                    <a:lnTo>
                      <a:pt x="342" y="228"/>
                    </a:lnTo>
                    <a:lnTo>
                      <a:pt x="348" y="238"/>
                    </a:lnTo>
                    <a:lnTo>
                      <a:pt x="353" y="255"/>
                    </a:lnTo>
                    <a:lnTo>
                      <a:pt x="353" y="289"/>
                    </a:lnTo>
                    <a:lnTo>
                      <a:pt x="339" y="318"/>
                    </a:lnTo>
                    <a:lnTo>
                      <a:pt x="323" y="313"/>
                    </a:lnTo>
                    <a:lnTo>
                      <a:pt x="302" y="304"/>
                    </a:lnTo>
                    <a:lnTo>
                      <a:pt x="266" y="308"/>
                    </a:lnTo>
                    <a:lnTo>
                      <a:pt x="239" y="335"/>
                    </a:lnTo>
                    <a:lnTo>
                      <a:pt x="236" y="351"/>
                    </a:lnTo>
                    <a:lnTo>
                      <a:pt x="227" y="365"/>
                    </a:lnTo>
                    <a:lnTo>
                      <a:pt x="224" y="394"/>
                    </a:lnTo>
                    <a:lnTo>
                      <a:pt x="206" y="394"/>
                    </a:lnTo>
                    <a:lnTo>
                      <a:pt x="188" y="384"/>
                    </a:lnTo>
                    <a:lnTo>
                      <a:pt x="182" y="414"/>
                    </a:lnTo>
                    <a:lnTo>
                      <a:pt x="147" y="392"/>
                    </a:lnTo>
                    <a:lnTo>
                      <a:pt x="137" y="392"/>
                    </a:lnTo>
                    <a:lnTo>
                      <a:pt x="120" y="385"/>
                    </a:lnTo>
                    <a:lnTo>
                      <a:pt x="99" y="397"/>
                    </a:lnTo>
                    <a:lnTo>
                      <a:pt x="39" y="362"/>
                    </a:lnTo>
                    <a:lnTo>
                      <a:pt x="54" y="318"/>
                    </a:lnTo>
                    <a:lnTo>
                      <a:pt x="36" y="274"/>
                    </a:lnTo>
                    <a:lnTo>
                      <a:pt x="29" y="260"/>
                    </a:lnTo>
                    <a:lnTo>
                      <a:pt x="24" y="257"/>
                    </a:lnTo>
                    <a:lnTo>
                      <a:pt x="30" y="252"/>
                    </a:lnTo>
                    <a:lnTo>
                      <a:pt x="42" y="223"/>
                    </a:lnTo>
                    <a:lnTo>
                      <a:pt x="39" y="210"/>
                    </a:lnTo>
                    <a:lnTo>
                      <a:pt x="33" y="203"/>
                    </a:lnTo>
                    <a:lnTo>
                      <a:pt x="33" y="184"/>
                    </a:lnTo>
                    <a:lnTo>
                      <a:pt x="38" y="162"/>
                    </a:lnTo>
                    <a:lnTo>
                      <a:pt x="38" y="118"/>
                    </a:lnTo>
                    <a:lnTo>
                      <a:pt x="33" y="101"/>
                    </a:lnTo>
                    <a:lnTo>
                      <a:pt x="30" y="79"/>
                    </a:lnTo>
                    <a:lnTo>
                      <a:pt x="20" y="71"/>
                    </a:lnTo>
                    <a:lnTo>
                      <a:pt x="0" y="57"/>
                    </a:lnTo>
                  </a:path>
                </a:pathLst>
              </a:custGeom>
              <a:pattFill prst="pct60">
                <a:fgClr>
                  <a:srgbClr val="74B6DA"/>
                </a:fgClr>
                <a:bgClr>
                  <a:srgbClr val="FFFFFF"/>
                </a:bgClr>
              </a:patt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13" name="Freeform 16"/>
              <p:cNvSpPr>
                <a:spLocks/>
              </p:cNvSpPr>
              <p:nvPr/>
            </p:nvSpPr>
            <p:spPr bwMode="auto">
              <a:xfrm>
                <a:off x="4190191" y="4733055"/>
                <a:ext cx="371586" cy="418271"/>
              </a:xfrm>
              <a:custGeom>
                <a:avLst/>
                <a:gdLst/>
                <a:ahLst/>
                <a:cxnLst>
                  <a:cxn ang="0">
                    <a:pos x="46" y="0"/>
                  </a:cxn>
                  <a:cxn ang="0">
                    <a:pos x="18" y="30"/>
                  </a:cxn>
                  <a:cxn ang="0">
                    <a:pos x="15" y="47"/>
                  </a:cxn>
                  <a:cxn ang="0">
                    <a:pos x="6" y="61"/>
                  </a:cxn>
                  <a:cxn ang="0">
                    <a:pos x="0" y="88"/>
                  </a:cxn>
                  <a:cxn ang="0">
                    <a:pos x="4" y="106"/>
                  </a:cxn>
                  <a:cxn ang="0">
                    <a:pos x="31" y="123"/>
                  </a:cxn>
                  <a:cxn ang="0">
                    <a:pos x="51" y="128"/>
                  </a:cxn>
                  <a:cxn ang="0">
                    <a:pos x="88" y="150"/>
                  </a:cxn>
                  <a:cxn ang="0">
                    <a:pos x="104" y="154"/>
                  </a:cxn>
                  <a:cxn ang="0">
                    <a:pos x="121" y="166"/>
                  </a:cxn>
                  <a:cxn ang="0">
                    <a:pos x="131" y="188"/>
                  </a:cxn>
                  <a:cxn ang="0">
                    <a:pos x="133" y="218"/>
                  </a:cxn>
                  <a:cxn ang="0">
                    <a:pos x="125" y="230"/>
                  </a:cxn>
                  <a:cxn ang="0">
                    <a:pos x="127" y="243"/>
                  </a:cxn>
                  <a:cxn ang="0">
                    <a:pos x="148" y="260"/>
                  </a:cxn>
                  <a:cxn ang="0">
                    <a:pos x="176" y="262"/>
                  </a:cxn>
                  <a:cxn ang="0">
                    <a:pos x="201" y="221"/>
                  </a:cxn>
                  <a:cxn ang="0">
                    <a:pos x="218" y="208"/>
                  </a:cxn>
                  <a:cxn ang="0">
                    <a:pos x="234" y="210"/>
                  </a:cxn>
                  <a:cxn ang="0">
                    <a:pos x="228" y="199"/>
                  </a:cxn>
                  <a:cxn ang="0">
                    <a:pos x="222" y="139"/>
                  </a:cxn>
                  <a:cxn ang="0">
                    <a:pos x="209" y="145"/>
                  </a:cxn>
                  <a:cxn ang="0">
                    <a:pos x="204" y="115"/>
                  </a:cxn>
                  <a:cxn ang="0">
                    <a:pos x="188" y="101"/>
                  </a:cxn>
                  <a:cxn ang="0">
                    <a:pos x="174" y="96"/>
                  </a:cxn>
                  <a:cxn ang="0">
                    <a:pos x="130" y="95"/>
                  </a:cxn>
                  <a:cxn ang="0">
                    <a:pos x="131" y="78"/>
                  </a:cxn>
                  <a:cxn ang="0">
                    <a:pos x="131" y="41"/>
                  </a:cxn>
                  <a:cxn ang="0">
                    <a:pos x="119" y="15"/>
                  </a:cxn>
                  <a:cxn ang="0">
                    <a:pos x="97" y="8"/>
                  </a:cxn>
                  <a:cxn ang="0">
                    <a:pos x="79" y="0"/>
                  </a:cxn>
                  <a:cxn ang="0">
                    <a:pos x="46" y="0"/>
                  </a:cxn>
                </a:cxnLst>
                <a:rect l="0" t="0" r="r" b="b"/>
                <a:pathLst>
                  <a:path w="235" h="263">
                    <a:moveTo>
                      <a:pt x="46" y="0"/>
                    </a:moveTo>
                    <a:lnTo>
                      <a:pt x="18" y="30"/>
                    </a:lnTo>
                    <a:lnTo>
                      <a:pt x="15" y="47"/>
                    </a:lnTo>
                    <a:lnTo>
                      <a:pt x="6" y="61"/>
                    </a:lnTo>
                    <a:lnTo>
                      <a:pt x="0" y="88"/>
                    </a:lnTo>
                    <a:lnTo>
                      <a:pt x="4" y="106"/>
                    </a:lnTo>
                    <a:lnTo>
                      <a:pt x="31" y="123"/>
                    </a:lnTo>
                    <a:lnTo>
                      <a:pt x="51" y="128"/>
                    </a:lnTo>
                    <a:lnTo>
                      <a:pt x="88" y="150"/>
                    </a:lnTo>
                    <a:lnTo>
                      <a:pt x="104" y="154"/>
                    </a:lnTo>
                    <a:lnTo>
                      <a:pt x="121" y="166"/>
                    </a:lnTo>
                    <a:lnTo>
                      <a:pt x="131" y="188"/>
                    </a:lnTo>
                    <a:lnTo>
                      <a:pt x="133" y="218"/>
                    </a:lnTo>
                    <a:lnTo>
                      <a:pt x="125" y="230"/>
                    </a:lnTo>
                    <a:lnTo>
                      <a:pt x="127" y="243"/>
                    </a:lnTo>
                    <a:lnTo>
                      <a:pt x="148" y="260"/>
                    </a:lnTo>
                    <a:lnTo>
                      <a:pt x="176" y="262"/>
                    </a:lnTo>
                    <a:lnTo>
                      <a:pt x="201" y="221"/>
                    </a:lnTo>
                    <a:lnTo>
                      <a:pt x="218" y="208"/>
                    </a:lnTo>
                    <a:lnTo>
                      <a:pt x="234" y="210"/>
                    </a:lnTo>
                    <a:lnTo>
                      <a:pt x="228" y="199"/>
                    </a:lnTo>
                    <a:lnTo>
                      <a:pt x="222" y="139"/>
                    </a:lnTo>
                    <a:lnTo>
                      <a:pt x="209" y="145"/>
                    </a:lnTo>
                    <a:lnTo>
                      <a:pt x="204" y="115"/>
                    </a:lnTo>
                    <a:lnTo>
                      <a:pt x="188" y="101"/>
                    </a:lnTo>
                    <a:lnTo>
                      <a:pt x="174" y="96"/>
                    </a:lnTo>
                    <a:lnTo>
                      <a:pt x="130" y="95"/>
                    </a:lnTo>
                    <a:lnTo>
                      <a:pt x="131" y="78"/>
                    </a:lnTo>
                    <a:lnTo>
                      <a:pt x="131" y="41"/>
                    </a:lnTo>
                    <a:lnTo>
                      <a:pt x="119" y="15"/>
                    </a:lnTo>
                    <a:lnTo>
                      <a:pt x="97" y="8"/>
                    </a:lnTo>
                    <a:lnTo>
                      <a:pt x="79" y="0"/>
                    </a:lnTo>
                    <a:lnTo>
                      <a:pt x="46" y="0"/>
                    </a:lnTo>
                  </a:path>
                </a:pathLst>
              </a:custGeom>
              <a:solidFill>
                <a:srgbClr val="007F9F"/>
              </a:solid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14" name="Freeform 17" descr="Dashed horizontal"/>
              <p:cNvSpPr>
                <a:spLocks/>
              </p:cNvSpPr>
              <p:nvPr/>
            </p:nvSpPr>
            <p:spPr bwMode="auto">
              <a:xfrm>
                <a:off x="3884064" y="4859803"/>
                <a:ext cx="695041" cy="1654976"/>
              </a:xfrm>
              <a:custGeom>
                <a:avLst/>
                <a:gdLst/>
                <a:ahLst/>
                <a:cxnLst>
                  <a:cxn ang="0">
                    <a:pos x="117" y="8"/>
                  </a:cxn>
                  <a:cxn ang="0">
                    <a:pos x="89" y="2"/>
                  </a:cxn>
                  <a:cxn ang="0">
                    <a:pos x="77" y="46"/>
                  </a:cxn>
                  <a:cxn ang="0">
                    <a:pos x="45" y="81"/>
                  </a:cxn>
                  <a:cxn ang="0">
                    <a:pos x="41" y="127"/>
                  </a:cxn>
                  <a:cxn ang="0">
                    <a:pos x="33" y="176"/>
                  </a:cxn>
                  <a:cxn ang="0">
                    <a:pos x="0" y="240"/>
                  </a:cxn>
                  <a:cxn ang="0">
                    <a:pos x="17" y="418"/>
                  </a:cxn>
                  <a:cxn ang="0">
                    <a:pos x="14" y="477"/>
                  </a:cxn>
                  <a:cxn ang="0">
                    <a:pos x="36" y="718"/>
                  </a:cxn>
                  <a:cxn ang="0">
                    <a:pos x="42" y="745"/>
                  </a:cxn>
                  <a:cxn ang="0">
                    <a:pos x="48" y="782"/>
                  </a:cxn>
                  <a:cxn ang="0">
                    <a:pos x="42" y="804"/>
                  </a:cxn>
                  <a:cxn ang="0">
                    <a:pos x="48" y="840"/>
                  </a:cxn>
                  <a:cxn ang="0">
                    <a:pos x="41" y="895"/>
                  </a:cxn>
                  <a:cxn ang="0">
                    <a:pos x="35" y="929"/>
                  </a:cxn>
                  <a:cxn ang="0">
                    <a:pos x="48" y="975"/>
                  </a:cxn>
                  <a:cxn ang="0">
                    <a:pos x="57" y="999"/>
                  </a:cxn>
                  <a:cxn ang="0">
                    <a:pos x="81" y="1033"/>
                  </a:cxn>
                  <a:cxn ang="0">
                    <a:pos x="110" y="1041"/>
                  </a:cxn>
                  <a:cxn ang="0">
                    <a:pos x="147" y="1033"/>
                  </a:cxn>
                  <a:cxn ang="0">
                    <a:pos x="123" y="992"/>
                  </a:cxn>
                  <a:cxn ang="0">
                    <a:pos x="146" y="953"/>
                  </a:cxn>
                  <a:cxn ang="0">
                    <a:pos x="149" y="931"/>
                  </a:cxn>
                  <a:cxn ang="0">
                    <a:pos x="152" y="907"/>
                  </a:cxn>
                  <a:cxn ang="0">
                    <a:pos x="192" y="873"/>
                  </a:cxn>
                  <a:cxn ang="0">
                    <a:pos x="180" y="833"/>
                  </a:cxn>
                  <a:cxn ang="0">
                    <a:pos x="146" y="796"/>
                  </a:cxn>
                  <a:cxn ang="0">
                    <a:pos x="177" y="753"/>
                  </a:cxn>
                  <a:cxn ang="0">
                    <a:pos x="192" y="701"/>
                  </a:cxn>
                  <a:cxn ang="0">
                    <a:pos x="228" y="679"/>
                  </a:cxn>
                  <a:cxn ang="0">
                    <a:pos x="231" y="655"/>
                  </a:cxn>
                  <a:cxn ang="0">
                    <a:pos x="194" y="626"/>
                  </a:cxn>
                  <a:cxn ang="0">
                    <a:pos x="203" y="604"/>
                  </a:cxn>
                  <a:cxn ang="0">
                    <a:pos x="246" y="611"/>
                  </a:cxn>
                  <a:cxn ang="0">
                    <a:pos x="263" y="576"/>
                  </a:cxn>
                  <a:cxn ang="0">
                    <a:pos x="267" y="543"/>
                  </a:cxn>
                  <a:cxn ang="0">
                    <a:pos x="323" y="528"/>
                  </a:cxn>
                  <a:cxn ang="0">
                    <a:pos x="339" y="499"/>
                  </a:cxn>
                  <a:cxn ang="0">
                    <a:pos x="332" y="457"/>
                  </a:cxn>
                  <a:cxn ang="0">
                    <a:pos x="324" y="410"/>
                  </a:cxn>
                  <a:cxn ang="0">
                    <a:pos x="300" y="399"/>
                  </a:cxn>
                  <a:cxn ang="0">
                    <a:pos x="318" y="364"/>
                  </a:cxn>
                  <a:cxn ang="0">
                    <a:pos x="324" y="323"/>
                  </a:cxn>
                  <a:cxn ang="0">
                    <a:pos x="348" y="269"/>
                  </a:cxn>
                  <a:cxn ang="0">
                    <a:pos x="365" y="222"/>
                  </a:cxn>
                  <a:cxn ang="0">
                    <a:pos x="431" y="173"/>
                  </a:cxn>
                  <a:cxn ang="0">
                    <a:pos x="429" y="129"/>
                  </a:cxn>
                  <a:cxn ang="0">
                    <a:pos x="389" y="147"/>
                  </a:cxn>
                  <a:cxn ang="0">
                    <a:pos x="342" y="179"/>
                  </a:cxn>
                  <a:cxn ang="0">
                    <a:pos x="318" y="151"/>
                  </a:cxn>
                  <a:cxn ang="0">
                    <a:pos x="323" y="108"/>
                  </a:cxn>
                  <a:cxn ang="0">
                    <a:pos x="294" y="74"/>
                  </a:cxn>
                  <a:cxn ang="0">
                    <a:pos x="242" y="49"/>
                  </a:cxn>
                  <a:cxn ang="0">
                    <a:pos x="197" y="22"/>
                  </a:cxn>
                  <a:cxn ang="0">
                    <a:pos x="174" y="10"/>
                  </a:cxn>
                  <a:cxn ang="0">
                    <a:pos x="150" y="27"/>
                  </a:cxn>
                </a:cxnLst>
                <a:rect l="0" t="0" r="r" b="b"/>
                <a:pathLst>
                  <a:path w="438" h="1042">
                    <a:moveTo>
                      <a:pt x="150" y="27"/>
                    </a:moveTo>
                    <a:lnTo>
                      <a:pt x="117" y="8"/>
                    </a:lnTo>
                    <a:lnTo>
                      <a:pt x="110" y="8"/>
                    </a:lnTo>
                    <a:lnTo>
                      <a:pt x="89" y="2"/>
                    </a:lnTo>
                    <a:lnTo>
                      <a:pt x="68" y="14"/>
                    </a:lnTo>
                    <a:lnTo>
                      <a:pt x="77" y="46"/>
                    </a:lnTo>
                    <a:lnTo>
                      <a:pt x="69" y="68"/>
                    </a:lnTo>
                    <a:lnTo>
                      <a:pt x="45" y="81"/>
                    </a:lnTo>
                    <a:lnTo>
                      <a:pt x="33" y="117"/>
                    </a:lnTo>
                    <a:lnTo>
                      <a:pt x="41" y="127"/>
                    </a:lnTo>
                    <a:lnTo>
                      <a:pt x="36" y="161"/>
                    </a:lnTo>
                    <a:lnTo>
                      <a:pt x="33" y="176"/>
                    </a:lnTo>
                    <a:lnTo>
                      <a:pt x="23" y="203"/>
                    </a:lnTo>
                    <a:lnTo>
                      <a:pt x="0" y="240"/>
                    </a:lnTo>
                    <a:lnTo>
                      <a:pt x="11" y="289"/>
                    </a:lnTo>
                    <a:lnTo>
                      <a:pt x="17" y="418"/>
                    </a:lnTo>
                    <a:lnTo>
                      <a:pt x="24" y="452"/>
                    </a:lnTo>
                    <a:lnTo>
                      <a:pt x="14" y="477"/>
                    </a:lnTo>
                    <a:lnTo>
                      <a:pt x="14" y="687"/>
                    </a:lnTo>
                    <a:lnTo>
                      <a:pt x="36" y="718"/>
                    </a:lnTo>
                    <a:lnTo>
                      <a:pt x="32" y="736"/>
                    </a:lnTo>
                    <a:lnTo>
                      <a:pt x="42" y="745"/>
                    </a:lnTo>
                    <a:lnTo>
                      <a:pt x="35" y="767"/>
                    </a:lnTo>
                    <a:lnTo>
                      <a:pt x="48" y="782"/>
                    </a:lnTo>
                    <a:lnTo>
                      <a:pt x="50" y="816"/>
                    </a:lnTo>
                    <a:lnTo>
                      <a:pt x="42" y="804"/>
                    </a:lnTo>
                    <a:lnTo>
                      <a:pt x="42" y="816"/>
                    </a:lnTo>
                    <a:lnTo>
                      <a:pt x="48" y="840"/>
                    </a:lnTo>
                    <a:lnTo>
                      <a:pt x="48" y="875"/>
                    </a:lnTo>
                    <a:lnTo>
                      <a:pt x="41" y="895"/>
                    </a:lnTo>
                    <a:lnTo>
                      <a:pt x="39" y="919"/>
                    </a:lnTo>
                    <a:lnTo>
                      <a:pt x="35" y="929"/>
                    </a:lnTo>
                    <a:lnTo>
                      <a:pt x="35" y="961"/>
                    </a:lnTo>
                    <a:lnTo>
                      <a:pt x="48" y="975"/>
                    </a:lnTo>
                    <a:lnTo>
                      <a:pt x="54" y="973"/>
                    </a:lnTo>
                    <a:lnTo>
                      <a:pt x="57" y="999"/>
                    </a:lnTo>
                    <a:lnTo>
                      <a:pt x="62" y="1021"/>
                    </a:lnTo>
                    <a:lnTo>
                      <a:pt x="81" y="1033"/>
                    </a:lnTo>
                    <a:lnTo>
                      <a:pt x="99" y="1034"/>
                    </a:lnTo>
                    <a:lnTo>
                      <a:pt x="110" y="1041"/>
                    </a:lnTo>
                    <a:lnTo>
                      <a:pt x="123" y="1038"/>
                    </a:lnTo>
                    <a:lnTo>
                      <a:pt x="147" y="1033"/>
                    </a:lnTo>
                    <a:lnTo>
                      <a:pt x="129" y="1004"/>
                    </a:lnTo>
                    <a:lnTo>
                      <a:pt x="123" y="992"/>
                    </a:lnTo>
                    <a:lnTo>
                      <a:pt x="132" y="958"/>
                    </a:lnTo>
                    <a:lnTo>
                      <a:pt x="146" y="953"/>
                    </a:lnTo>
                    <a:lnTo>
                      <a:pt x="152" y="938"/>
                    </a:lnTo>
                    <a:lnTo>
                      <a:pt x="149" y="931"/>
                    </a:lnTo>
                    <a:lnTo>
                      <a:pt x="146" y="924"/>
                    </a:lnTo>
                    <a:lnTo>
                      <a:pt x="152" y="907"/>
                    </a:lnTo>
                    <a:lnTo>
                      <a:pt x="173" y="892"/>
                    </a:lnTo>
                    <a:lnTo>
                      <a:pt x="192" y="873"/>
                    </a:lnTo>
                    <a:lnTo>
                      <a:pt x="192" y="840"/>
                    </a:lnTo>
                    <a:lnTo>
                      <a:pt x="180" y="833"/>
                    </a:lnTo>
                    <a:lnTo>
                      <a:pt x="153" y="812"/>
                    </a:lnTo>
                    <a:lnTo>
                      <a:pt x="146" y="796"/>
                    </a:lnTo>
                    <a:lnTo>
                      <a:pt x="153" y="780"/>
                    </a:lnTo>
                    <a:lnTo>
                      <a:pt x="177" y="753"/>
                    </a:lnTo>
                    <a:lnTo>
                      <a:pt x="192" y="738"/>
                    </a:lnTo>
                    <a:lnTo>
                      <a:pt x="192" y="701"/>
                    </a:lnTo>
                    <a:lnTo>
                      <a:pt x="201" y="664"/>
                    </a:lnTo>
                    <a:lnTo>
                      <a:pt x="228" y="679"/>
                    </a:lnTo>
                    <a:lnTo>
                      <a:pt x="240" y="670"/>
                    </a:lnTo>
                    <a:lnTo>
                      <a:pt x="231" y="655"/>
                    </a:lnTo>
                    <a:lnTo>
                      <a:pt x="200" y="655"/>
                    </a:lnTo>
                    <a:lnTo>
                      <a:pt x="194" y="626"/>
                    </a:lnTo>
                    <a:lnTo>
                      <a:pt x="186" y="604"/>
                    </a:lnTo>
                    <a:lnTo>
                      <a:pt x="203" y="604"/>
                    </a:lnTo>
                    <a:lnTo>
                      <a:pt x="222" y="609"/>
                    </a:lnTo>
                    <a:lnTo>
                      <a:pt x="246" y="611"/>
                    </a:lnTo>
                    <a:lnTo>
                      <a:pt x="255" y="606"/>
                    </a:lnTo>
                    <a:lnTo>
                      <a:pt x="263" y="576"/>
                    </a:lnTo>
                    <a:lnTo>
                      <a:pt x="263" y="560"/>
                    </a:lnTo>
                    <a:lnTo>
                      <a:pt x="267" y="543"/>
                    </a:lnTo>
                    <a:lnTo>
                      <a:pt x="276" y="528"/>
                    </a:lnTo>
                    <a:lnTo>
                      <a:pt x="323" y="528"/>
                    </a:lnTo>
                    <a:lnTo>
                      <a:pt x="323" y="515"/>
                    </a:lnTo>
                    <a:lnTo>
                      <a:pt x="339" y="499"/>
                    </a:lnTo>
                    <a:lnTo>
                      <a:pt x="347" y="479"/>
                    </a:lnTo>
                    <a:lnTo>
                      <a:pt x="332" y="457"/>
                    </a:lnTo>
                    <a:lnTo>
                      <a:pt x="332" y="442"/>
                    </a:lnTo>
                    <a:lnTo>
                      <a:pt x="324" y="410"/>
                    </a:lnTo>
                    <a:lnTo>
                      <a:pt x="314" y="403"/>
                    </a:lnTo>
                    <a:lnTo>
                      <a:pt x="300" y="399"/>
                    </a:lnTo>
                    <a:lnTo>
                      <a:pt x="300" y="383"/>
                    </a:lnTo>
                    <a:lnTo>
                      <a:pt x="318" y="364"/>
                    </a:lnTo>
                    <a:lnTo>
                      <a:pt x="320" y="345"/>
                    </a:lnTo>
                    <a:lnTo>
                      <a:pt x="324" y="323"/>
                    </a:lnTo>
                    <a:lnTo>
                      <a:pt x="324" y="289"/>
                    </a:lnTo>
                    <a:lnTo>
                      <a:pt x="348" y="269"/>
                    </a:lnTo>
                    <a:lnTo>
                      <a:pt x="348" y="239"/>
                    </a:lnTo>
                    <a:lnTo>
                      <a:pt x="365" y="222"/>
                    </a:lnTo>
                    <a:lnTo>
                      <a:pt x="399" y="190"/>
                    </a:lnTo>
                    <a:lnTo>
                      <a:pt x="431" y="173"/>
                    </a:lnTo>
                    <a:lnTo>
                      <a:pt x="437" y="152"/>
                    </a:lnTo>
                    <a:lnTo>
                      <a:pt x="429" y="129"/>
                    </a:lnTo>
                    <a:lnTo>
                      <a:pt x="408" y="129"/>
                    </a:lnTo>
                    <a:lnTo>
                      <a:pt x="389" y="147"/>
                    </a:lnTo>
                    <a:lnTo>
                      <a:pt x="369" y="181"/>
                    </a:lnTo>
                    <a:lnTo>
                      <a:pt x="342" y="179"/>
                    </a:lnTo>
                    <a:lnTo>
                      <a:pt x="318" y="164"/>
                    </a:lnTo>
                    <a:lnTo>
                      <a:pt x="318" y="151"/>
                    </a:lnTo>
                    <a:lnTo>
                      <a:pt x="324" y="137"/>
                    </a:lnTo>
                    <a:lnTo>
                      <a:pt x="323" y="108"/>
                    </a:lnTo>
                    <a:lnTo>
                      <a:pt x="312" y="86"/>
                    </a:lnTo>
                    <a:lnTo>
                      <a:pt x="294" y="74"/>
                    </a:lnTo>
                    <a:lnTo>
                      <a:pt x="276" y="71"/>
                    </a:lnTo>
                    <a:lnTo>
                      <a:pt x="242" y="49"/>
                    </a:lnTo>
                    <a:lnTo>
                      <a:pt x="221" y="42"/>
                    </a:lnTo>
                    <a:lnTo>
                      <a:pt x="197" y="22"/>
                    </a:lnTo>
                    <a:lnTo>
                      <a:pt x="194" y="8"/>
                    </a:lnTo>
                    <a:lnTo>
                      <a:pt x="174" y="10"/>
                    </a:lnTo>
                    <a:lnTo>
                      <a:pt x="158" y="0"/>
                    </a:lnTo>
                    <a:lnTo>
                      <a:pt x="150" y="27"/>
                    </a:lnTo>
                  </a:path>
                </a:pathLst>
              </a:custGeom>
              <a:pattFill prst="dashHorz">
                <a:fgClr>
                  <a:srgbClr val="333399"/>
                </a:fgClr>
                <a:bgClr>
                  <a:srgbClr val="FFFFFF"/>
                </a:bgClr>
              </a:patt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15" name="Freeform 18" descr="Weave"/>
              <p:cNvSpPr>
                <a:spLocks/>
              </p:cNvSpPr>
              <p:nvPr/>
            </p:nvSpPr>
            <p:spPr bwMode="auto">
              <a:xfrm>
                <a:off x="4361544" y="5283506"/>
                <a:ext cx="236815" cy="253497"/>
              </a:xfrm>
              <a:custGeom>
                <a:avLst/>
                <a:gdLst/>
                <a:ahLst/>
                <a:cxnLst>
                  <a:cxn ang="0">
                    <a:pos x="48" y="0"/>
                  </a:cxn>
                  <a:cxn ang="0">
                    <a:pos x="24" y="22"/>
                  </a:cxn>
                  <a:cxn ang="0">
                    <a:pos x="24" y="53"/>
                  </a:cxn>
                  <a:cxn ang="0">
                    <a:pos x="20" y="75"/>
                  </a:cxn>
                  <a:cxn ang="0">
                    <a:pos x="18" y="96"/>
                  </a:cxn>
                  <a:cxn ang="0">
                    <a:pos x="0" y="116"/>
                  </a:cxn>
                  <a:cxn ang="0">
                    <a:pos x="0" y="133"/>
                  </a:cxn>
                  <a:cxn ang="0">
                    <a:pos x="14" y="137"/>
                  </a:cxn>
                  <a:cxn ang="0">
                    <a:pos x="23" y="144"/>
                  </a:cxn>
                  <a:cxn ang="0">
                    <a:pos x="24" y="145"/>
                  </a:cxn>
                  <a:cxn ang="0">
                    <a:pos x="53" y="159"/>
                  </a:cxn>
                  <a:cxn ang="0">
                    <a:pos x="65" y="152"/>
                  </a:cxn>
                  <a:cxn ang="0">
                    <a:pos x="103" y="152"/>
                  </a:cxn>
                  <a:cxn ang="0">
                    <a:pos x="113" y="137"/>
                  </a:cxn>
                  <a:cxn ang="0">
                    <a:pos x="128" y="123"/>
                  </a:cxn>
                  <a:cxn ang="0">
                    <a:pos x="136" y="94"/>
                  </a:cxn>
                  <a:cxn ang="0">
                    <a:pos x="148" y="82"/>
                  </a:cxn>
                  <a:cxn ang="0">
                    <a:pos x="121" y="51"/>
                  </a:cxn>
                  <a:cxn ang="0">
                    <a:pos x="88" y="31"/>
                  </a:cxn>
                  <a:cxn ang="0">
                    <a:pos x="65" y="34"/>
                  </a:cxn>
                  <a:cxn ang="0">
                    <a:pos x="62" y="14"/>
                  </a:cxn>
                  <a:cxn ang="0">
                    <a:pos x="48" y="0"/>
                  </a:cxn>
                </a:cxnLst>
                <a:rect l="0" t="0" r="r" b="b"/>
                <a:pathLst>
                  <a:path w="149" h="160">
                    <a:moveTo>
                      <a:pt x="48" y="0"/>
                    </a:moveTo>
                    <a:lnTo>
                      <a:pt x="24" y="22"/>
                    </a:lnTo>
                    <a:lnTo>
                      <a:pt x="24" y="53"/>
                    </a:lnTo>
                    <a:lnTo>
                      <a:pt x="20" y="75"/>
                    </a:lnTo>
                    <a:lnTo>
                      <a:pt x="18" y="96"/>
                    </a:lnTo>
                    <a:lnTo>
                      <a:pt x="0" y="116"/>
                    </a:lnTo>
                    <a:lnTo>
                      <a:pt x="0" y="133"/>
                    </a:lnTo>
                    <a:lnTo>
                      <a:pt x="14" y="137"/>
                    </a:lnTo>
                    <a:lnTo>
                      <a:pt x="23" y="144"/>
                    </a:lnTo>
                    <a:lnTo>
                      <a:pt x="24" y="145"/>
                    </a:lnTo>
                    <a:lnTo>
                      <a:pt x="53" y="159"/>
                    </a:lnTo>
                    <a:lnTo>
                      <a:pt x="65" y="152"/>
                    </a:lnTo>
                    <a:lnTo>
                      <a:pt x="103" y="152"/>
                    </a:lnTo>
                    <a:lnTo>
                      <a:pt x="113" y="137"/>
                    </a:lnTo>
                    <a:lnTo>
                      <a:pt x="128" y="123"/>
                    </a:lnTo>
                    <a:lnTo>
                      <a:pt x="136" y="94"/>
                    </a:lnTo>
                    <a:lnTo>
                      <a:pt x="148" y="82"/>
                    </a:lnTo>
                    <a:lnTo>
                      <a:pt x="121" y="51"/>
                    </a:lnTo>
                    <a:lnTo>
                      <a:pt x="88" y="31"/>
                    </a:lnTo>
                    <a:lnTo>
                      <a:pt x="65" y="34"/>
                    </a:lnTo>
                    <a:lnTo>
                      <a:pt x="62" y="14"/>
                    </a:lnTo>
                    <a:lnTo>
                      <a:pt x="48" y="0"/>
                    </a:lnTo>
                  </a:path>
                </a:pathLst>
              </a:custGeom>
              <a:pattFill prst="weave">
                <a:fgClr>
                  <a:srgbClr val="2602FC"/>
                </a:fgClr>
                <a:bgClr>
                  <a:srgbClr val="FFFFFF"/>
                </a:bgClr>
              </a:patt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16" name="Freeform 19" descr="Denim"/>
              <p:cNvSpPr>
                <a:spLocks/>
              </p:cNvSpPr>
              <p:nvPr/>
            </p:nvSpPr>
            <p:spPr bwMode="auto">
              <a:xfrm>
                <a:off x="3791649" y="4642520"/>
                <a:ext cx="329230" cy="1939255"/>
              </a:xfrm>
              <a:custGeom>
                <a:avLst/>
                <a:gdLst/>
                <a:ahLst/>
                <a:cxnLst>
                  <a:cxn ang="0">
                    <a:pos x="45" y="0"/>
                  </a:cxn>
                  <a:cxn ang="0">
                    <a:pos x="83" y="73"/>
                  </a:cxn>
                  <a:cxn ang="0">
                    <a:pos x="129" y="152"/>
                  </a:cxn>
                  <a:cxn ang="0">
                    <a:pos x="129" y="206"/>
                  </a:cxn>
                  <a:cxn ang="0">
                    <a:pos x="93" y="256"/>
                  </a:cxn>
                  <a:cxn ang="0">
                    <a:pos x="93" y="317"/>
                  </a:cxn>
                  <a:cxn ang="0">
                    <a:pos x="59" y="377"/>
                  </a:cxn>
                  <a:cxn ang="0">
                    <a:pos x="71" y="471"/>
                  </a:cxn>
                  <a:cxn ang="0">
                    <a:pos x="83" y="589"/>
                  </a:cxn>
                  <a:cxn ang="0">
                    <a:pos x="72" y="765"/>
                  </a:cxn>
                  <a:cxn ang="0">
                    <a:pos x="95" y="856"/>
                  </a:cxn>
                  <a:cxn ang="0">
                    <a:pos x="101" y="883"/>
                  </a:cxn>
                  <a:cxn ang="0">
                    <a:pos x="107" y="919"/>
                  </a:cxn>
                  <a:cxn ang="0">
                    <a:pos x="101" y="946"/>
                  </a:cxn>
                  <a:cxn ang="0">
                    <a:pos x="107" y="980"/>
                  </a:cxn>
                  <a:cxn ang="0">
                    <a:pos x="99" y="1036"/>
                  </a:cxn>
                  <a:cxn ang="0">
                    <a:pos x="93" y="1068"/>
                  </a:cxn>
                  <a:cxn ang="0">
                    <a:pos x="107" y="1114"/>
                  </a:cxn>
                  <a:cxn ang="0">
                    <a:pos x="120" y="1159"/>
                  </a:cxn>
                  <a:cxn ang="0">
                    <a:pos x="155" y="1173"/>
                  </a:cxn>
                  <a:cxn ang="0">
                    <a:pos x="185" y="1175"/>
                  </a:cxn>
                  <a:cxn ang="0">
                    <a:pos x="177" y="1192"/>
                  </a:cxn>
                  <a:cxn ang="0">
                    <a:pos x="155" y="1207"/>
                  </a:cxn>
                  <a:cxn ang="0">
                    <a:pos x="122" y="1193"/>
                  </a:cxn>
                  <a:cxn ang="0">
                    <a:pos x="126" y="1178"/>
                  </a:cxn>
                  <a:cxn ang="0">
                    <a:pos x="114" y="1163"/>
                  </a:cxn>
                  <a:cxn ang="0">
                    <a:pos x="83" y="1158"/>
                  </a:cxn>
                  <a:cxn ang="0">
                    <a:pos x="69" y="1117"/>
                  </a:cxn>
                  <a:cxn ang="0">
                    <a:pos x="59" y="1051"/>
                  </a:cxn>
                  <a:cxn ang="0">
                    <a:pos x="53" y="1017"/>
                  </a:cxn>
                  <a:cxn ang="0">
                    <a:pos x="41" y="990"/>
                  </a:cxn>
                  <a:cxn ang="0">
                    <a:pos x="32" y="982"/>
                  </a:cxn>
                  <a:cxn ang="0">
                    <a:pos x="0" y="958"/>
                  </a:cxn>
                  <a:cxn ang="0">
                    <a:pos x="24" y="929"/>
                  </a:cxn>
                  <a:cxn ang="0">
                    <a:pos x="45" y="958"/>
                  </a:cxn>
                  <a:cxn ang="0">
                    <a:pos x="53" y="943"/>
                  </a:cxn>
                  <a:cxn ang="0">
                    <a:pos x="62" y="905"/>
                  </a:cxn>
                  <a:cxn ang="0">
                    <a:pos x="66" y="892"/>
                  </a:cxn>
                  <a:cxn ang="0">
                    <a:pos x="45" y="770"/>
                  </a:cxn>
                  <a:cxn ang="0">
                    <a:pos x="9" y="753"/>
                  </a:cxn>
                  <a:cxn ang="0">
                    <a:pos x="17" y="699"/>
                  </a:cxn>
                  <a:cxn ang="0">
                    <a:pos x="11" y="667"/>
                  </a:cxn>
                  <a:cxn ang="0">
                    <a:pos x="26" y="596"/>
                  </a:cxn>
                  <a:cxn ang="0">
                    <a:pos x="38" y="548"/>
                  </a:cxn>
                  <a:cxn ang="0">
                    <a:pos x="38" y="428"/>
                  </a:cxn>
                  <a:cxn ang="0">
                    <a:pos x="50" y="399"/>
                  </a:cxn>
                  <a:cxn ang="0">
                    <a:pos x="38" y="344"/>
                  </a:cxn>
                  <a:cxn ang="0">
                    <a:pos x="45" y="310"/>
                  </a:cxn>
                  <a:cxn ang="0">
                    <a:pos x="33" y="205"/>
                  </a:cxn>
                  <a:cxn ang="0">
                    <a:pos x="45" y="157"/>
                  </a:cxn>
                  <a:cxn ang="0">
                    <a:pos x="45" y="80"/>
                  </a:cxn>
                  <a:cxn ang="0">
                    <a:pos x="23" y="36"/>
                  </a:cxn>
                </a:cxnLst>
                <a:rect l="0" t="0" r="r" b="b"/>
                <a:pathLst>
                  <a:path w="207" h="1223">
                    <a:moveTo>
                      <a:pt x="23" y="36"/>
                    </a:moveTo>
                    <a:lnTo>
                      <a:pt x="45" y="0"/>
                    </a:lnTo>
                    <a:lnTo>
                      <a:pt x="65" y="29"/>
                    </a:lnTo>
                    <a:lnTo>
                      <a:pt x="83" y="73"/>
                    </a:lnTo>
                    <a:lnTo>
                      <a:pt x="69" y="117"/>
                    </a:lnTo>
                    <a:lnTo>
                      <a:pt x="129" y="152"/>
                    </a:lnTo>
                    <a:lnTo>
                      <a:pt x="137" y="188"/>
                    </a:lnTo>
                    <a:lnTo>
                      <a:pt x="129" y="206"/>
                    </a:lnTo>
                    <a:lnTo>
                      <a:pt x="107" y="222"/>
                    </a:lnTo>
                    <a:lnTo>
                      <a:pt x="93" y="256"/>
                    </a:lnTo>
                    <a:lnTo>
                      <a:pt x="99" y="267"/>
                    </a:lnTo>
                    <a:lnTo>
                      <a:pt x="93" y="317"/>
                    </a:lnTo>
                    <a:lnTo>
                      <a:pt x="86" y="340"/>
                    </a:lnTo>
                    <a:lnTo>
                      <a:pt x="59" y="377"/>
                    </a:lnTo>
                    <a:lnTo>
                      <a:pt x="68" y="420"/>
                    </a:lnTo>
                    <a:lnTo>
                      <a:pt x="71" y="471"/>
                    </a:lnTo>
                    <a:lnTo>
                      <a:pt x="77" y="565"/>
                    </a:lnTo>
                    <a:lnTo>
                      <a:pt x="83" y="589"/>
                    </a:lnTo>
                    <a:lnTo>
                      <a:pt x="72" y="616"/>
                    </a:lnTo>
                    <a:lnTo>
                      <a:pt x="72" y="765"/>
                    </a:lnTo>
                    <a:lnTo>
                      <a:pt x="72" y="826"/>
                    </a:lnTo>
                    <a:lnTo>
                      <a:pt x="95" y="856"/>
                    </a:lnTo>
                    <a:lnTo>
                      <a:pt x="93" y="875"/>
                    </a:lnTo>
                    <a:lnTo>
                      <a:pt x="101" y="883"/>
                    </a:lnTo>
                    <a:lnTo>
                      <a:pt x="93" y="907"/>
                    </a:lnTo>
                    <a:lnTo>
                      <a:pt x="107" y="919"/>
                    </a:lnTo>
                    <a:lnTo>
                      <a:pt x="107" y="951"/>
                    </a:lnTo>
                    <a:lnTo>
                      <a:pt x="101" y="946"/>
                    </a:lnTo>
                    <a:lnTo>
                      <a:pt x="101" y="955"/>
                    </a:lnTo>
                    <a:lnTo>
                      <a:pt x="107" y="980"/>
                    </a:lnTo>
                    <a:lnTo>
                      <a:pt x="107" y="1014"/>
                    </a:lnTo>
                    <a:lnTo>
                      <a:pt x="99" y="1036"/>
                    </a:lnTo>
                    <a:lnTo>
                      <a:pt x="99" y="1056"/>
                    </a:lnTo>
                    <a:lnTo>
                      <a:pt x="93" y="1068"/>
                    </a:lnTo>
                    <a:lnTo>
                      <a:pt x="93" y="1100"/>
                    </a:lnTo>
                    <a:lnTo>
                      <a:pt x="107" y="1114"/>
                    </a:lnTo>
                    <a:lnTo>
                      <a:pt x="113" y="1114"/>
                    </a:lnTo>
                    <a:lnTo>
                      <a:pt x="120" y="1159"/>
                    </a:lnTo>
                    <a:lnTo>
                      <a:pt x="140" y="1171"/>
                    </a:lnTo>
                    <a:lnTo>
                      <a:pt x="155" y="1173"/>
                    </a:lnTo>
                    <a:lnTo>
                      <a:pt x="168" y="1180"/>
                    </a:lnTo>
                    <a:lnTo>
                      <a:pt x="185" y="1175"/>
                    </a:lnTo>
                    <a:lnTo>
                      <a:pt x="206" y="1171"/>
                    </a:lnTo>
                    <a:lnTo>
                      <a:pt x="177" y="1192"/>
                    </a:lnTo>
                    <a:lnTo>
                      <a:pt x="164" y="1193"/>
                    </a:lnTo>
                    <a:lnTo>
                      <a:pt x="155" y="1207"/>
                    </a:lnTo>
                    <a:lnTo>
                      <a:pt x="153" y="1222"/>
                    </a:lnTo>
                    <a:lnTo>
                      <a:pt x="122" y="1193"/>
                    </a:lnTo>
                    <a:lnTo>
                      <a:pt x="131" y="1186"/>
                    </a:lnTo>
                    <a:lnTo>
                      <a:pt x="126" y="1178"/>
                    </a:lnTo>
                    <a:lnTo>
                      <a:pt x="120" y="1180"/>
                    </a:lnTo>
                    <a:lnTo>
                      <a:pt x="114" y="1163"/>
                    </a:lnTo>
                    <a:lnTo>
                      <a:pt x="95" y="1163"/>
                    </a:lnTo>
                    <a:lnTo>
                      <a:pt x="83" y="1158"/>
                    </a:lnTo>
                    <a:lnTo>
                      <a:pt x="83" y="1141"/>
                    </a:lnTo>
                    <a:lnTo>
                      <a:pt x="69" y="1117"/>
                    </a:lnTo>
                    <a:lnTo>
                      <a:pt x="60" y="1071"/>
                    </a:lnTo>
                    <a:lnTo>
                      <a:pt x="59" y="1051"/>
                    </a:lnTo>
                    <a:lnTo>
                      <a:pt x="45" y="1022"/>
                    </a:lnTo>
                    <a:lnTo>
                      <a:pt x="53" y="1017"/>
                    </a:lnTo>
                    <a:lnTo>
                      <a:pt x="65" y="1014"/>
                    </a:lnTo>
                    <a:lnTo>
                      <a:pt x="41" y="990"/>
                    </a:lnTo>
                    <a:lnTo>
                      <a:pt x="39" y="978"/>
                    </a:lnTo>
                    <a:lnTo>
                      <a:pt x="32" y="982"/>
                    </a:lnTo>
                    <a:lnTo>
                      <a:pt x="18" y="973"/>
                    </a:lnTo>
                    <a:lnTo>
                      <a:pt x="0" y="958"/>
                    </a:lnTo>
                    <a:lnTo>
                      <a:pt x="12" y="946"/>
                    </a:lnTo>
                    <a:lnTo>
                      <a:pt x="24" y="929"/>
                    </a:lnTo>
                    <a:lnTo>
                      <a:pt x="29" y="941"/>
                    </a:lnTo>
                    <a:lnTo>
                      <a:pt x="45" y="958"/>
                    </a:lnTo>
                    <a:lnTo>
                      <a:pt x="62" y="955"/>
                    </a:lnTo>
                    <a:lnTo>
                      <a:pt x="53" y="943"/>
                    </a:lnTo>
                    <a:lnTo>
                      <a:pt x="59" y="926"/>
                    </a:lnTo>
                    <a:lnTo>
                      <a:pt x="62" y="905"/>
                    </a:lnTo>
                    <a:lnTo>
                      <a:pt x="53" y="899"/>
                    </a:lnTo>
                    <a:lnTo>
                      <a:pt x="66" y="892"/>
                    </a:lnTo>
                    <a:lnTo>
                      <a:pt x="44" y="860"/>
                    </a:lnTo>
                    <a:lnTo>
                      <a:pt x="45" y="770"/>
                    </a:lnTo>
                    <a:lnTo>
                      <a:pt x="26" y="770"/>
                    </a:lnTo>
                    <a:lnTo>
                      <a:pt x="9" y="753"/>
                    </a:lnTo>
                    <a:lnTo>
                      <a:pt x="8" y="716"/>
                    </a:lnTo>
                    <a:lnTo>
                      <a:pt x="17" y="699"/>
                    </a:lnTo>
                    <a:lnTo>
                      <a:pt x="17" y="674"/>
                    </a:lnTo>
                    <a:lnTo>
                      <a:pt x="11" y="667"/>
                    </a:lnTo>
                    <a:lnTo>
                      <a:pt x="15" y="633"/>
                    </a:lnTo>
                    <a:lnTo>
                      <a:pt x="26" y="596"/>
                    </a:lnTo>
                    <a:lnTo>
                      <a:pt x="24" y="564"/>
                    </a:lnTo>
                    <a:lnTo>
                      <a:pt x="38" y="548"/>
                    </a:lnTo>
                    <a:lnTo>
                      <a:pt x="38" y="508"/>
                    </a:lnTo>
                    <a:lnTo>
                      <a:pt x="38" y="428"/>
                    </a:lnTo>
                    <a:lnTo>
                      <a:pt x="53" y="410"/>
                    </a:lnTo>
                    <a:lnTo>
                      <a:pt x="50" y="399"/>
                    </a:lnTo>
                    <a:lnTo>
                      <a:pt x="39" y="383"/>
                    </a:lnTo>
                    <a:lnTo>
                      <a:pt x="38" y="344"/>
                    </a:lnTo>
                    <a:lnTo>
                      <a:pt x="42" y="335"/>
                    </a:lnTo>
                    <a:lnTo>
                      <a:pt x="45" y="310"/>
                    </a:lnTo>
                    <a:lnTo>
                      <a:pt x="48" y="215"/>
                    </a:lnTo>
                    <a:lnTo>
                      <a:pt x="33" y="205"/>
                    </a:lnTo>
                    <a:lnTo>
                      <a:pt x="45" y="184"/>
                    </a:lnTo>
                    <a:lnTo>
                      <a:pt x="45" y="157"/>
                    </a:lnTo>
                    <a:lnTo>
                      <a:pt x="45" y="117"/>
                    </a:lnTo>
                    <a:lnTo>
                      <a:pt x="45" y="80"/>
                    </a:lnTo>
                    <a:lnTo>
                      <a:pt x="36" y="49"/>
                    </a:lnTo>
                    <a:lnTo>
                      <a:pt x="23" y="36"/>
                    </a:lnTo>
                  </a:path>
                </a:pathLst>
              </a:custGeom>
              <a:blipFill dpi="0" rotWithShape="0">
                <a:blip r:embed="rId5" cstate="print"/>
                <a:srcRect/>
                <a:tile tx="0" ty="0" sx="100000" sy="100000" flip="none" algn="tl"/>
              </a:blip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17" name="Freeform 20" descr="Small checker board"/>
              <p:cNvSpPr>
                <a:spLocks/>
              </p:cNvSpPr>
              <p:nvPr/>
            </p:nvSpPr>
            <p:spPr bwMode="auto">
              <a:xfrm>
                <a:off x="4392349" y="3483675"/>
                <a:ext cx="188681" cy="215473"/>
              </a:xfrm>
              <a:custGeom>
                <a:avLst/>
                <a:gdLst/>
                <a:ahLst/>
                <a:cxnLst>
                  <a:cxn ang="0">
                    <a:pos x="28" y="0"/>
                  </a:cxn>
                  <a:cxn ang="0">
                    <a:pos x="46" y="9"/>
                  </a:cxn>
                  <a:cxn ang="0">
                    <a:pos x="111" y="9"/>
                  </a:cxn>
                  <a:cxn ang="0">
                    <a:pos x="115" y="27"/>
                  </a:cxn>
                  <a:cxn ang="0">
                    <a:pos x="102" y="53"/>
                  </a:cxn>
                  <a:cxn ang="0">
                    <a:pos x="108" y="60"/>
                  </a:cxn>
                  <a:cxn ang="0">
                    <a:pos x="108" y="77"/>
                  </a:cxn>
                  <a:cxn ang="0">
                    <a:pos x="118" y="92"/>
                  </a:cxn>
                  <a:cxn ang="0">
                    <a:pos x="118" y="113"/>
                  </a:cxn>
                  <a:cxn ang="0">
                    <a:pos x="97" y="120"/>
                  </a:cxn>
                  <a:cxn ang="0">
                    <a:pos x="72" y="118"/>
                  </a:cxn>
                  <a:cxn ang="0">
                    <a:pos x="58" y="135"/>
                  </a:cxn>
                  <a:cxn ang="0">
                    <a:pos x="49" y="133"/>
                  </a:cxn>
                  <a:cxn ang="0">
                    <a:pos x="35" y="77"/>
                  </a:cxn>
                  <a:cxn ang="0">
                    <a:pos x="9" y="55"/>
                  </a:cxn>
                  <a:cxn ang="0">
                    <a:pos x="0" y="36"/>
                  </a:cxn>
                  <a:cxn ang="0">
                    <a:pos x="28" y="0"/>
                  </a:cxn>
                </a:cxnLst>
                <a:rect l="0" t="0" r="r" b="b"/>
                <a:pathLst>
                  <a:path w="119" h="136">
                    <a:moveTo>
                      <a:pt x="28" y="0"/>
                    </a:moveTo>
                    <a:lnTo>
                      <a:pt x="46" y="9"/>
                    </a:lnTo>
                    <a:lnTo>
                      <a:pt x="111" y="9"/>
                    </a:lnTo>
                    <a:lnTo>
                      <a:pt x="115" y="27"/>
                    </a:lnTo>
                    <a:lnTo>
                      <a:pt x="102" y="53"/>
                    </a:lnTo>
                    <a:lnTo>
                      <a:pt x="108" y="60"/>
                    </a:lnTo>
                    <a:lnTo>
                      <a:pt x="108" y="77"/>
                    </a:lnTo>
                    <a:lnTo>
                      <a:pt x="118" y="92"/>
                    </a:lnTo>
                    <a:lnTo>
                      <a:pt x="118" y="113"/>
                    </a:lnTo>
                    <a:lnTo>
                      <a:pt x="97" y="120"/>
                    </a:lnTo>
                    <a:lnTo>
                      <a:pt x="72" y="118"/>
                    </a:lnTo>
                    <a:lnTo>
                      <a:pt x="58" y="135"/>
                    </a:lnTo>
                    <a:lnTo>
                      <a:pt x="49" y="133"/>
                    </a:lnTo>
                    <a:lnTo>
                      <a:pt x="35" y="77"/>
                    </a:lnTo>
                    <a:lnTo>
                      <a:pt x="9" y="55"/>
                    </a:lnTo>
                    <a:lnTo>
                      <a:pt x="0" y="36"/>
                    </a:lnTo>
                    <a:lnTo>
                      <a:pt x="28" y="0"/>
                    </a:lnTo>
                  </a:path>
                </a:pathLst>
              </a:custGeom>
              <a:pattFill prst="smCheck">
                <a:fgClr>
                  <a:srgbClr val="00279F"/>
                </a:fgClr>
                <a:bgClr>
                  <a:srgbClr val="FFFFFF"/>
                </a:bgClr>
              </a:patt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18" name="Freeform 21" descr="40%"/>
              <p:cNvSpPr>
                <a:spLocks/>
              </p:cNvSpPr>
              <p:nvPr/>
            </p:nvSpPr>
            <p:spPr bwMode="auto">
              <a:xfrm>
                <a:off x="4548300" y="3485486"/>
                <a:ext cx="140548" cy="210041"/>
              </a:xfrm>
              <a:custGeom>
                <a:avLst/>
                <a:gdLst/>
                <a:ahLst/>
                <a:cxnLst>
                  <a:cxn ang="0">
                    <a:pos x="14" y="7"/>
                  </a:cxn>
                  <a:cxn ang="0">
                    <a:pos x="24" y="0"/>
                  </a:cxn>
                  <a:cxn ang="0">
                    <a:pos x="47" y="31"/>
                  </a:cxn>
                  <a:cxn ang="0">
                    <a:pos x="75" y="45"/>
                  </a:cxn>
                  <a:cxn ang="0">
                    <a:pos x="87" y="62"/>
                  </a:cxn>
                  <a:cxn ang="0">
                    <a:pos x="75" y="74"/>
                  </a:cxn>
                  <a:cxn ang="0">
                    <a:pos x="66" y="79"/>
                  </a:cxn>
                  <a:cxn ang="0">
                    <a:pos x="39" y="124"/>
                  </a:cxn>
                  <a:cxn ang="0">
                    <a:pos x="20" y="131"/>
                  </a:cxn>
                  <a:cxn ang="0">
                    <a:pos x="9" y="124"/>
                  </a:cxn>
                  <a:cxn ang="0">
                    <a:pos x="0" y="117"/>
                  </a:cxn>
                  <a:cxn ang="0">
                    <a:pos x="21" y="112"/>
                  </a:cxn>
                  <a:cxn ang="0">
                    <a:pos x="21" y="91"/>
                  </a:cxn>
                  <a:cxn ang="0">
                    <a:pos x="11" y="76"/>
                  </a:cxn>
                  <a:cxn ang="0">
                    <a:pos x="11" y="60"/>
                  </a:cxn>
                  <a:cxn ang="0">
                    <a:pos x="5" y="52"/>
                  </a:cxn>
                  <a:cxn ang="0">
                    <a:pos x="18" y="26"/>
                  </a:cxn>
                  <a:cxn ang="0">
                    <a:pos x="14" y="7"/>
                  </a:cxn>
                </a:cxnLst>
                <a:rect l="0" t="0" r="r" b="b"/>
                <a:pathLst>
                  <a:path w="88" h="132">
                    <a:moveTo>
                      <a:pt x="14" y="7"/>
                    </a:moveTo>
                    <a:lnTo>
                      <a:pt x="24" y="0"/>
                    </a:lnTo>
                    <a:lnTo>
                      <a:pt x="47" y="31"/>
                    </a:lnTo>
                    <a:lnTo>
                      <a:pt x="75" y="45"/>
                    </a:lnTo>
                    <a:lnTo>
                      <a:pt x="87" y="62"/>
                    </a:lnTo>
                    <a:lnTo>
                      <a:pt x="75" y="74"/>
                    </a:lnTo>
                    <a:lnTo>
                      <a:pt x="66" y="79"/>
                    </a:lnTo>
                    <a:lnTo>
                      <a:pt x="39" y="124"/>
                    </a:lnTo>
                    <a:lnTo>
                      <a:pt x="20" y="131"/>
                    </a:lnTo>
                    <a:lnTo>
                      <a:pt x="9" y="124"/>
                    </a:lnTo>
                    <a:lnTo>
                      <a:pt x="0" y="117"/>
                    </a:lnTo>
                    <a:lnTo>
                      <a:pt x="21" y="112"/>
                    </a:lnTo>
                    <a:lnTo>
                      <a:pt x="21" y="91"/>
                    </a:lnTo>
                    <a:lnTo>
                      <a:pt x="11" y="76"/>
                    </a:lnTo>
                    <a:lnTo>
                      <a:pt x="11" y="60"/>
                    </a:lnTo>
                    <a:lnTo>
                      <a:pt x="5" y="52"/>
                    </a:lnTo>
                    <a:lnTo>
                      <a:pt x="18" y="26"/>
                    </a:lnTo>
                    <a:lnTo>
                      <a:pt x="14" y="7"/>
                    </a:lnTo>
                  </a:path>
                </a:pathLst>
              </a:custGeom>
              <a:pattFill prst="pct40">
                <a:fgClr>
                  <a:srgbClr val="93BCF9"/>
                </a:fgClr>
                <a:bgClr>
                  <a:srgbClr val="FFFFFF"/>
                </a:bgClr>
              </a:patt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74772" name="Rectangle 22"/>
              <p:cNvSpPr>
                <a:spLocks noChangeArrowheads="1"/>
              </p:cNvSpPr>
              <p:nvPr/>
            </p:nvSpPr>
            <p:spPr bwMode="auto">
              <a:xfrm>
                <a:off x="3352800" y="2667000"/>
                <a:ext cx="1295401" cy="332801"/>
              </a:xfrm>
              <a:prstGeom prst="rect">
                <a:avLst/>
              </a:prstGeom>
              <a:noFill/>
              <a:ln w="12700">
                <a:solidFill>
                  <a:schemeClr val="tx1"/>
                </a:solidFill>
                <a:miter lim="800000"/>
                <a:headEnd/>
                <a:tailEnd/>
              </a:ln>
            </p:spPr>
            <p:txBody>
              <a:bodyPr lIns="90488" tIns="44450" rIns="90488" bIns="44450">
                <a:spAutoFit/>
              </a:bodyPr>
              <a:lstStyle/>
              <a:p>
                <a:pPr algn="ctr" eaLnBrk="0" hangingPunct="0"/>
                <a:r>
                  <a:rPr kumimoji="1" lang="en-US" sz="1200" b="1">
                    <a:latin typeface="Calibri" pitchFamily="34" charset="0"/>
                    <a:cs typeface="Arial" charset="0"/>
                  </a:rPr>
                  <a:t>Nicaragua 1  </a:t>
                </a:r>
                <a:endParaRPr kumimoji="1" lang="en-US" sz="1200">
                  <a:latin typeface="Calibri" pitchFamily="34" charset="0"/>
                  <a:cs typeface="Arial" charset="0"/>
                </a:endParaRPr>
              </a:p>
            </p:txBody>
          </p:sp>
          <p:sp>
            <p:nvSpPr>
              <p:cNvPr id="320" name="Freeform 24" descr="Light horizontal"/>
              <p:cNvSpPr>
                <a:spLocks/>
              </p:cNvSpPr>
              <p:nvPr/>
            </p:nvSpPr>
            <p:spPr bwMode="auto">
              <a:xfrm>
                <a:off x="2748126" y="2949520"/>
                <a:ext cx="259919" cy="269793"/>
              </a:xfrm>
              <a:custGeom>
                <a:avLst/>
                <a:gdLst/>
                <a:ahLst/>
                <a:cxnLst>
                  <a:cxn ang="0">
                    <a:pos x="131" y="2"/>
                  </a:cxn>
                  <a:cxn ang="0">
                    <a:pos x="107" y="0"/>
                  </a:cxn>
                  <a:cxn ang="0">
                    <a:pos x="92" y="11"/>
                  </a:cxn>
                  <a:cxn ang="0">
                    <a:pos x="67" y="6"/>
                  </a:cxn>
                  <a:cxn ang="0">
                    <a:pos x="63" y="23"/>
                  </a:cxn>
                  <a:cxn ang="0">
                    <a:pos x="47" y="35"/>
                  </a:cxn>
                  <a:cxn ang="0">
                    <a:pos x="54" y="58"/>
                  </a:cxn>
                  <a:cxn ang="0">
                    <a:pos x="54" y="77"/>
                  </a:cxn>
                  <a:cxn ang="0">
                    <a:pos x="32" y="84"/>
                  </a:cxn>
                  <a:cxn ang="0">
                    <a:pos x="13" y="91"/>
                  </a:cxn>
                  <a:cxn ang="0">
                    <a:pos x="2" y="116"/>
                  </a:cxn>
                  <a:cxn ang="0">
                    <a:pos x="0" y="131"/>
                  </a:cxn>
                  <a:cxn ang="0">
                    <a:pos x="15" y="140"/>
                  </a:cxn>
                  <a:cxn ang="0">
                    <a:pos x="48" y="160"/>
                  </a:cxn>
                  <a:cxn ang="0">
                    <a:pos x="71" y="160"/>
                  </a:cxn>
                  <a:cxn ang="0">
                    <a:pos x="86" y="151"/>
                  </a:cxn>
                  <a:cxn ang="0">
                    <a:pos x="97" y="169"/>
                  </a:cxn>
                  <a:cxn ang="0">
                    <a:pos x="112" y="148"/>
                  </a:cxn>
                  <a:cxn ang="0">
                    <a:pos x="114" y="143"/>
                  </a:cxn>
                  <a:cxn ang="0">
                    <a:pos x="163" y="81"/>
                  </a:cxn>
                  <a:cxn ang="0">
                    <a:pos x="136" y="88"/>
                  </a:cxn>
                  <a:cxn ang="0">
                    <a:pos x="134" y="79"/>
                  </a:cxn>
                  <a:cxn ang="0">
                    <a:pos x="121" y="90"/>
                  </a:cxn>
                  <a:cxn ang="0">
                    <a:pos x="118" y="86"/>
                  </a:cxn>
                  <a:cxn ang="0">
                    <a:pos x="112" y="82"/>
                  </a:cxn>
                  <a:cxn ang="0">
                    <a:pos x="116" y="19"/>
                  </a:cxn>
                  <a:cxn ang="0">
                    <a:pos x="126" y="14"/>
                  </a:cxn>
                  <a:cxn ang="0">
                    <a:pos x="131" y="2"/>
                  </a:cxn>
                </a:cxnLst>
                <a:rect l="0" t="0" r="r" b="b"/>
                <a:pathLst>
                  <a:path w="164" h="170">
                    <a:moveTo>
                      <a:pt x="131" y="2"/>
                    </a:moveTo>
                    <a:lnTo>
                      <a:pt x="107" y="0"/>
                    </a:lnTo>
                    <a:lnTo>
                      <a:pt x="92" y="11"/>
                    </a:lnTo>
                    <a:lnTo>
                      <a:pt x="67" y="6"/>
                    </a:lnTo>
                    <a:lnTo>
                      <a:pt x="63" y="23"/>
                    </a:lnTo>
                    <a:lnTo>
                      <a:pt x="47" y="35"/>
                    </a:lnTo>
                    <a:lnTo>
                      <a:pt x="54" y="58"/>
                    </a:lnTo>
                    <a:lnTo>
                      <a:pt x="54" y="77"/>
                    </a:lnTo>
                    <a:lnTo>
                      <a:pt x="32" y="84"/>
                    </a:lnTo>
                    <a:lnTo>
                      <a:pt x="13" y="91"/>
                    </a:lnTo>
                    <a:lnTo>
                      <a:pt x="2" y="116"/>
                    </a:lnTo>
                    <a:lnTo>
                      <a:pt x="0" y="131"/>
                    </a:lnTo>
                    <a:lnTo>
                      <a:pt x="15" y="140"/>
                    </a:lnTo>
                    <a:lnTo>
                      <a:pt x="48" y="160"/>
                    </a:lnTo>
                    <a:lnTo>
                      <a:pt x="71" y="160"/>
                    </a:lnTo>
                    <a:lnTo>
                      <a:pt x="86" y="151"/>
                    </a:lnTo>
                    <a:lnTo>
                      <a:pt x="97" y="169"/>
                    </a:lnTo>
                    <a:lnTo>
                      <a:pt x="112" y="148"/>
                    </a:lnTo>
                    <a:lnTo>
                      <a:pt x="114" y="143"/>
                    </a:lnTo>
                    <a:lnTo>
                      <a:pt x="163" y="81"/>
                    </a:lnTo>
                    <a:lnTo>
                      <a:pt x="136" y="88"/>
                    </a:lnTo>
                    <a:lnTo>
                      <a:pt x="134" y="79"/>
                    </a:lnTo>
                    <a:lnTo>
                      <a:pt x="121" y="90"/>
                    </a:lnTo>
                    <a:lnTo>
                      <a:pt x="118" y="86"/>
                    </a:lnTo>
                    <a:lnTo>
                      <a:pt x="112" y="82"/>
                    </a:lnTo>
                    <a:lnTo>
                      <a:pt x="116" y="19"/>
                    </a:lnTo>
                    <a:lnTo>
                      <a:pt x="126" y="14"/>
                    </a:lnTo>
                    <a:lnTo>
                      <a:pt x="131" y="2"/>
                    </a:lnTo>
                  </a:path>
                </a:pathLst>
              </a:custGeom>
              <a:pattFill prst="ltHorz">
                <a:fgClr>
                  <a:srgbClr val="3F7FFF"/>
                </a:fgClr>
                <a:bgClr>
                  <a:srgbClr val="FFFFFF"/>
                </a:bgClr>
              </a:patt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21" name="Freeform 25" descr="30%"/>
              <p:cNvSpPr>
                <a:spLocks/>
              </p:cNvSpPr>
              <p:nvPr/>
            </p:nvSpPr>
            <p:spPr bwMode="auto">
              <a:xfrm>
                <a:off x="2925255" y="2953142"/>
                <a:ext cx="88565" cy="135802"/>
              </a:xfrm>
              <a:custGeom>
                <a:avLst/>
                <a:gdLst/>
                <a:ahLst/>
                <a:cxnLst>
                  <a:cxn ang="0">
                    <a:pos x="6" y="19"/>
                  </a:cxn>
                  <a:cxn ang="0">
                    <a:pos x="0" y="81"/>
                  </a:cxn>
                  <a:cxn ang="0">
                    <a:pos x="12" y="86"/>
                  </a:cxn>
                  <a:cxn ang="0">
                    <a:pos x="26" y="69"/>
                  </a:cxn>
                  <a:cxn ang="0">
                    <a:pos x="51" y="57"/>
                  </a:cxn>
                  <a:cxn ang="0">
                    <a:pos x="55" y="11"/>
                  </a:cxn>
                  <a:cxn ang="0">
                    <a:pos x="45" y="10"/>
                  </a:cxn>
                  <a:cxn ang="0">
                    <a:pos x="37" y="0"/>
                  </a:cxn>
                  <a:cxn ang="0">
                    <a:pos x="28" y="12"/>
                  </a:cxn>
                  <a:cxn ang="0">
                    <a:pos x="6" y="19"/>
                  </a:cxn>
                </a:cxnLst>
                <a:rect l="0" t="0" r="r" b="b"/>
                <a:pathLst>
                  <a:path w="56" h="87">
                    <a:moveTo>
                      <a:pt x="6" y="19"/>
                    </a:moveTo>
                    <a:lnTo>
                      <a:pt x="0" y="81"/>
                    </a:lnTo>
                    <a:lnTo>
                      <a:pt x="12" y="86"/>
                    </a:lnTo>
                    <a:lnTo>
                      <a:pt x="26" y="69"/>
                    </a:lnTo>
                    <a:lnTo>
                      <a:pt x="51" y="57"/>
                    </a:lnTo>
                    <a:lnTo>
                      <a:pt x="55" y="11"/>
                    </a:lnTo>
                    <a:lnTo>
                      <a:pt x="45" y="10"/>
                    </a:lnTo>
                    <a:lnTo>
                      <a:pt x="37" y="0"/>
                    </a:lnTo>
                    <a:lnTo>
                      <a:pt x="28" y="12"/>
                    </a:lnTo>
                    <a:lnTo>
                      <a:pt x="6" y="19"/>
                    </a:lnTo>
                  </a:path>
                </a:pathLst>
              </a:custGeom>
              <a:pattFill prst="pct30">
                <a:fgClr>
                  <a:schemeClr val="bg2"/>
                </a:fgClr>
                <a:bgClr>
                  <a:srgbClr val="FFFFFF"/>
                </a:bgClr>
              </a:patt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22" name="Freeform 26"/>
              <p:cNvSpPr>
                <a:spLocks/>
              </p:cNvSpPr>
              <p:nvPr/>
            </p:nvSpPr>
            <p:spPr bwMode="auto">
              <a:xfrm>
                <a:off x="2923331" y="3041865"/>
                <a:ext cx="311902" cy="197366"/>
              </a:xfrm>
              <a:custGeom>
                <a:avLst/>
                <a:gdLst/>
                <a:ahLst/>
                <a:cxnLst>
                  <a:cxn ang="0">
                    <a:pos x="53" y="22"/>
                  </a:cxn>
                  <a:cxn ang="0">
                    <a:pos x="75" y="10"/>
                  </a:cxn>
                  <a:cxn ang="0">
                    <a:pos x="100" y="10"/>
                  </a:cxn>
                  <a:cxn ang="0">
                    <a:pos x="128" y="5"/>
                  </a:cxn>
                  <a:cxn ang="0">
                    <a:pos x="135" y="9"/>
                  </a:cxn>
                  <a:cxn ang="0">
                    <a:pos x="141" y="0"/>
                  </a:cxn>
                  <a:cxn ang="0">
                    <a:pos x="159" y="2"/>
                  </a:cxn>
                  <a:cxn ang="0">
                    <a:pos x="160" y="14"/>
                  </a:cxn>
                  <a:cxn ang="0">
                    <a:pos x="168" y="12"/>
                  </a:cxn>
                  <a:cxn ang="0">
                    <a:pos x="174" y="2"/>
                  </a:cxn>
                  <a:cxn ang="0">
                    <a:pos x="187" y="8"/>
                  </a:cxn>
                  <a:cxn ang="0">
                    <a:pos x="196" y="23"/>
                  </a:cxn>
                  <a:cxn ang="0">
                    <a:pos x="191" y="44"/>
                  </a:cxn>
                  <a:cxn ang="0">
                    <a:pos x="189" y="66"/>
                  </a:cxn>
                  <a:cxn ang="0">
                    <a:pos x="180" y="70"/>
                  </a:cxn>
                  <a:cxn ang="0">
                    <a:pos x="162" y="77"/>
                  </a:cxn>
                  <a:cxn ang="0">
                    <a:pos x="143" y="70"/>
                  </a:cxn>
                  <a:cxn ang="0">
                    <a:pos x="133" y="79"/>
                  </a:cxn>
                  <a:cxn ang="0">
                    <a:pos x="128" y="95"/>
                  </a:cxn>
                  <a:cxn ang="0">
                    <a:pos x="110" y="93"/>
                  </a:cxn>
                  <a:cxn ang="0">
                    <a:pos x="88" y="102"/>
                  </a:cxn>
                  <a:cxn ang="0">
                    <a:pos x="82" y="120"/>
                  </a:cxn>
                  <a:cxn ang="0">
                    <a:pos x="62" y="123"/>
                  </a:cxn>
                  <a:cxn ang="0">
                    <a:pos x="58" y="102"/>
                  </a:cxn>
                  <a:cxn ang="0">
                    <a:pos x="41" y="85"/>
                  </a:cxn>
                  <a:cxn ang="0">
                    <a:pos x="18" y="84"/>
                  </a:cxn>
                  <a:cxn ang="0">
                    <a:pos x="6" y="87"/>
                  </a:cxn>
                  <a:cxn ang="0">
                    <a:pos x="0" y="89"/>
                  </a:cxn>
                  <a:cxn ang="0">
                    <a:pos x="53" y="22"/>
                  </a:cxn>
                </a:cxnLst>
                <a:rect l="0" t="0" r="r" b="b"/>
                <a:pathLst>
                  <a:path w="197" h="124">
                    <a:moveTo>
                      <a:pt x="53" y="22"/>
                    </a:moveTo>
                    <a:lnTo>
                      <a:pt x="75" y="10"/>
                    </a:lnTo>
                    <a:lnTo>
                      <a:pt x="100" y="10"/>
                    </a:lnTo>
                    <a:lnTo>
                      <a:pt x="128" y="5"/>
                    </a:lnTo>
                    <a:lnTo>
                      <a:pt x="135" y="9"/>
                    </a:lnTo>
                    <a:lnTo>
                      <a:pt x="141" y="0"/>
                    </a:lnTo>
                    <a:lnTo>
                      <a:pt x="159" y="2"/>
                    </a:lnTo>
                    <a:lnTo>
                      <a:pt x="160" y="14"/>
                    </a:lnTo>
                    <a:lnTo>
                      <a:pt x="168" y="12"/>
                    </a:lnTo>
                    <a:lnTo>
                      <a:pt x="174" y="2"/>
                    </a:lnTo>
                    <a:lnTo>
                      <a:pt x="187" y="8"/>
                    </a:lnTo>
                    <a:lnTo>
                      <a:pt x="196" y="23"/>
                    </a:lnTo>
                    <a:lnTo>
                      <a:pt x="191" y="44"/>
                    </a:lnTo>
                    <a:lnTo>
                      <a:pt x="189" y="66"/>
                    </a:lnTo>
                    <a:lnTo>
                      <a:pt x="180" y="70"/>
                    </a:lnTo>
                    <a:lnTo>
                      <a:pt x="162" y="77"/>
                    </a:lnTo>
                    <a:lnTo>
                      <a:pt x="143" y="70"/>
                    </a:lnTo>
                    <a:lnTo>
                      <a:pt x="133" y="79"/>
                    </a:lnTo>
                    <a:lnTo>
                      <a:pt x="128" y="95"/>
                    </a:lnTo>
                    <a:lnTo>
                      <a:pt x="110" y="93"/>
                    </a:lnTo>
                    <a:lnTo>
                      <a:pt x="88" y="102"/>
                    </a:lnTo>
                    <a:lnTo>
                      <a:pt x="82" y="120"/>
                    </a:lnTo>
                    <a:lnTo>
                      <a:pt x="62" y="123"/>
                    </a:lnTo>
                    <a:lnTo>
                      <a:pt x="58" y="102"/>
                    </a:lnTo>
                    <a:lnTo>
                      <a:pt x="41" y="85"/>
                    </a:lnTo>
                    <a:lnTo>
                      <a:pt x="18" y="84"/>
                    </a:lnTo>
                    <a:lnTo>
                      <a:pt x="6" y="87"/>
                    </a:lnTo>
                    <a:lnTo>
                      <a:pt x="0" y="89"/>
                    </a:lnTo>
                    <a:lnTo>
                      <a:pt x="53" y="22"/>
                    </a:lnTo>
                  </a:path>
                </a:pathLst>
              </a:custGeom>
              <a:solidFill>
                <a:srgbClr val="333399"/>
              </a:solid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23" name="Freeform 27" descr="80%"/>
              <p:cNvSpPr>
                <a:spLocks/>
              </p:cNvSpPr>
              <p:nvPr/>
            </p:nvSpPr>
            <p:spPr bwMode="auto">
              <a:xfrm>
                <a:off x="3019597" y="3145075"/>
                <a:ext cx="204084" cy="182880"/>
              </a:xfrm>
              <a:custGeom>
                <a:avLst/>
                <a:gdLst/>
                <a:ahLst/>
                <a:cxnLst>
                  <a:cxn ang="0">
                    <a:pos x="1" y="57"/>
                  </a:cxn>
                  <a:cxn ang="0">
                    <a:pos x="20" y="54"/>
                  </a:cxn>
                  <a:cxn ang="0">
                    <a:pos x="27" y="37"/>
                  </a:cxn>
                  <a:cxn ang="0">
                    <a:pos x="50" y="28"/>
                  </a:cxn>
                  <a:cxn ang="0">
                    <a:pos x="67" y="31"/>
                  </a:cxn>
                  <a:cxn ang="0">
                    <a:pos x="71" y="15"/>
                  </a:cxn>
                  <a:cxn ang="0">
                    <a:pos x="82" y="5"/>
                  </a:cxn>
                  <a:cxn ang="0">
                    <a:pos x="101" y="12"/>
                  </a:cxn>
                  <a:cxn ang="0">
                    <a:pos x="128" y="0"/>
                  </a:cxn>
                  <a:cxn ang="0">
                    <a:pos x="128" y="17"/>
                  </a:cxn>
                  <a:cxn ang="0">
                    <a:pos x="115" y="17"/>
                  </a:cxn>
                  <a:cxn ang="0">
                    <a:pos x="121" y="37"/>
                  </a:cxn>
                  <a:cxn ang="0">
                    <a:pos x="117" y="65"/>
                  </a:cxn>
                  <a:cxn ang="0">
                    <a:pos x="119" y="78"/>
                  </a:cxn>
                  <a:cxn ang="0">
                    <a:pos x="109" y="85"/>
                  </a:cxn>
                  <a:cxn ang="0">
                    <a:pos x="119" y="105"/>
                  </a:cxn>
                  <a:cxn ang="0">
                    <a:pos x="108" y="112"/>
                  </a:cxn>
                  <a:cxn ang="0">
                    <a:pos x="100" y="111"/>
                  </a:cxn>
                  <a:cxn ang="0">
                    <a:pos x="90" y="111"/>
                  </a:cxn>
                  <a:cxn ang="0">
                    <a:pos x="77" y="114"/>
                  </a:cxn>
                  <a:cxn ang="0">
                    <a:pos x="62" y="109"/>
                  </a:cxn>
                  <a:cxn ang="0">
                    <a:pos x="52" y="103"/>
                  </a:cxn>
                  <a:cxn ang="0">
                    <a:pos x="42" y="107"/>
                  </a:cxn>
                  <a:cxn ang="0">
                    <a:pos x="27" y="95"/>
                  </a:cxn>
                  <a:cxn ang="0">
                    <a:pos x="13" y="84"/>
                  </a:cxn>
                  <a:cxn ang="0">
                    <a:pos x="5" y="69"/>
                  </a:cxn>
                  <a:cxn ang="0">
                    <a:pos x="0" y="65"/>
                  </a:cxn>
                  <a:cxn ang="0">
                    <a:pos x="1" y="57"/>
                  </a:cxn>
                </a:cxnLst>
                <a:rect l="0" t="0" r="r" b="b"/>
                <a:pathLst>
                  <a:path w="129" h="115">
                    <a:moveTo>
                      <a:pt x="1" y="57"/>
                    </a:moveTo>
                    <a:lnTo>
                      <a:pt x="20" y="54"/>
                    </a:lnTo>
                    <a:lnTo>
                      <a:pt x="27" y="37"/>
                    </a:lnTo>
                    <a:lnTo>
                      <a:pt x="50" y="28"/>
                    </a:lnTo>
                    <a:lnTo>
                      <a:pt x="67" y="31"/>
                    </a:lnTo>
                    <a:lnTo>
                      <a:pt x="71" y="15"/>
                    </a:lnTo>
                    <a:lnTo>
                      <a:pt x="82" y="5"/>
                    </a:lnTo>
                    <a:lnTo>
                      <a:pt x="101" y="12"/>
                    </a:lnTo>
                    <a:lnTo>
                      <a:pt x="128" y="0"/>
                    </a:lnTo>
                    <a:lnTo>
                      <a:pt x="128" y="17"/>
                    </a:lnTo>
                    <a:lnTo>
                      <a:pt x="115" y="17"/>
                    </a:lnTo>
                    <a:lnTo>
                      <a:pt x="121" y="37"/>
                    </a:lnTo>
                    <a:lnTo>
                      <a:pt x="117" y="65"/>
                    </a:lnTo>
                    <a:lnTo>
                      <a:pt x="119" y="78"/>
                    </a:lnTo>
                    <a:lnTo>
                      <a:pt x="109" y="85"/>
                    </a:lnTo>
                    <a:lnTo>
                      <a:pt x="119" y="105"/>
                    </a:lnTo>
                    <a:lnTo>
                      <a:pt x="108" y="112"/>
                    </a:lnTo>
                    <a:lnTo>
                      <a:pt x="100" y="111"/>
                    </a:lnTo>
                    <a:lnTo>
                      <a:pt x="90" y="111"/>
                    </a:lnTo>
                    <a:lnTo>
                      <a:pt x="77" y="114"/>
                    </a:lnTo>
                    <a:lnTo>
                      <a:pt x="62" y="109"/>
                    </a:lnTo>
                    <a:lnTo>
                      <a:pt x="52" y="103"/>
                    </a:lnTo>
                    <a:lnTo>
                      <a:pt x="42" y="107"/>
                    </a:lnTo>
                    <a:lnTo>
                      <a:pt x="27" y="95"/>
                    </a:lnTo>
                    <a:lnTo>
                      <a:pt x="13" y="84"/>
                    </a:lnTo>
                    <a:lnTo>
                      <a:pt x="5" y="69"/>
                    </a:lnTo>
                    <a:lnTo>
                      <a:pt x="0" y="65"/>
                    </a:lnTo>
                    <a:lnTo>
                      <a:pt x="1" y="57"/>
                    </a:lnTo>
                  </a:path>
                </a:pathLst>
              </a:custGeom>
              <a:pattFill prst="pct80">
                <a:fgClr>
                  <a:srgbClr val="74B6DA"/>
                </a:fgClr>
                <a:bgClr>
                  <a:srgbClr val="FFFFFF"/>
                </a:bgClr>
              </a:patt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24" name="Freeform 28"/>
              <p:cNvSpPr>
                <a:spLocks/>
              </p:cNvSpPr>
              <p:nvPr/>
            </p:nvSpPr>
            <p:spPr bwMode="auto">
              <a:xfrm>
                <a:off x="3085057" y="3304416"/>
                <a:ext cx="182905" cy="159341"/>
              </a:xfrm>
              <a:custGeom>
                <a:avLst/>
                <a:gdLst/>
                <a:ahLst/>
                <a:cxnLst>
                  <a:cxn ang="0">
                    <a:pos x="21" y="7"/>
                  </a:cxn>
                  <a:cxn ang="0">
                    <a:pos x="36" y="13"/>
                  </a:cxn>
                  <a:cxn ang="0">
                    <a:pos x="50" y="9"/>
                  </a:cxn>
                  <a:cxn ang="0">
                    <a:pos x="66" y="10"/>
                  </a:cxn>
                  <a:cxn ang="0">
                    <a:pos x="78" y="4"/>
                  </a:cxn>
                  <a:cxn ang="0">
                    <a:pos x="93" y="29"/>
                  </a:cxn>
                  <a:cxn ang="0">
                    <a:pos x="112" y="45"/>
                  </a:cxn>
                  <a:cxn ang="0">
                    <a:pos x="114" y="81"/>
                  </a:cxn>
                  <a:cxn ang="0">
                    <a:pos x="102" y="99"/>
                  </a:cxn>
                  <a:cxn ang="0">
                    <a:pos x="93" y="75"/>
                  </a:cxn>
                  <a:cxn ang="0">
                    <a:pos x="89" y="88"/>
                  </a:cxn>
                  <a:cxn ang="0">
                    <a:pos x="81" y="90"/>
                  </a:cxn>
                  <a:cxn ang="0">
                    <a:pos x="72" y="65"/>
                  </a:cxn>
                  <a:cxn ang="0">
                    <a:pos x="51" y="52"/>
                  </a:cxn>
                  <a:cxn ang="0">
                    <a:pos x="32" y="34"/>
                  </a:cxn>
                  <a:cxn ang="0">
                    <a:pos x="28" y="45"/>
                  </a:cxn>
                  <a:cxn ang="0">
                    <a:pos x="39" y="57"/>
                  </a:cxn>
                  <a:cxn ang="0">
                    <a:pos x="33" y="65"/>
                  </a:cxn>
                  <a:cxn ang="0">
                    <a:pos x="5" y="43"/>
                  </a:cxn>
                  <a:cxn ang="0">
                    <a:pos x="0" y="5"/>
                  </a:cxn>
                  <a:cxn ang="0">
                    <a:pos x="11" y="0"/>
                  </a:cxn>
                  <a:cxn ang="0">
                    <a:pos x="21" y="7"/>
                  </a:cxn>
                </a:cxnLst>
                <a:rect l="0" t="0" r="r" b="b"/>
                <a:pathLst>
                  <a:path w="115" h="100">
                    <a:moveTo>
                      <a:pt x="21" y="7"/>
                    </a:moveTo>
                    <a:lnTo>
                      <a:pt x="36" y="13"/>
                    </a:lnTo>
                    <a:lnTo>
                      <a:pt x="50" y="9"/>
                    </a:lnTo>
                    <a:lnTo>
                      <a:pt x="66" y="10"/>
                    </a:lnTo>
                    <a:lnTo>
                      <a:pt x="78" y="4"/>
                    </a:lnTo>
                    <a:lnTo>
                      <a:pt x="93" y="29"/>
                    </a:lnTo>
                    <a:lnTo>
                      <a:pt x="112" y="45"/>
                    </a:lnTo>
                    <a:lnTo>
                      <a:pt x="114" y="81"/>
                    </a:lnTo>
                    <a:lnTo>
                      <a:pt x="102" y="99"/>
                    </a:lnTo>
                    <a:lnTo>
                      <a:pt x="93" y="75"/>
                    </a:lnTo>
                    <a:lnTo>
                      <a:pt x="89" y="88"/>
                    </a:lnTo>
                    <a:lnTo>
                      <a:pt x="81" y="90"/>
                    </a:lnTo>
                    <a:lnTo>
                      <a:pt x="72" y="65"/>
                    </a:lnTo>
                    <a:lnTo>
                      <a:pt x="51" y="52"/>
                    </a:lnTo>
                    <a:lnTo>
                      <a:pt x="32" y="34"/>
                    </a:lnTo>
                    <a:lnTo>
                      <a:pt x="28" y="45"/>
                    </a:lnTo>
                    <a:lnTo>
                      <a:pt x="39" y="57"/>
                    </a:lnTo>
                    <a:lnTo>
                      <a:pt x="33" y="65"/>
                    </a:lnTo>
                    <a:lnTo>
                      <a:pt x="5" y="43"/>
                    </a:lnTo>
                    <a:lnTo>
                      <a:pt x="0" y="5"/>
                    </a:lnTo>
                    <a:lnTo>
                      <a:pt x="11" y="0"/>
                    </a:lnTo>
                    <a:lnTo>
                      <a:pt x="21" y="7"/>
                    </a:lnTo>
                  </a:path>
                </a:pathLst>
              </a:custGeom>
              <a:solidFill>
                <a:srgbClr val="CCFFFF"/>
              </a:solid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25" name="Freeform 29" descr="Wide upward diagonal"/>
              <p:cNvSpPr>
                <a:spLocks/>
              </p:cNvSpPr>
              <p:nvPr/>
            </p:nvSpPr>
            <p:spPr bwMode="auto">
              <a:xfrm>
                <a:off x="3262187" y="3353305"/>
                <a:ext cx="252216" cy="135803"/>
              </a:xfrm>
              <a:custGeom>
                <a:avLst/>
                <a:gdLst/>
                <a:ahLst/>
                <a:cxnLst>
                  <a:cxn ang="0">
                    <a:pos x="0" y="15"/>
                  </a:cxn>
                  <a:cxn ang="0">
                    <a:pos x="21" y="42"/>
                  </a:cxn>
                  <a:cxn ang="0">
                    <a:pos x="25" y="20"/>
                  </a:cxn>
                  <a:cxn ang="0">
                    <a:pos x="41" y="38"/>
                  </a:cxn>
                  <a:cxn ang="0">
                    <a:pos x="58" y="35"/>
                  </a:cxn>
                  <a:cxn ang="0">
                    <a:pos x="88" y="4"/>
                  </a:cxn>
                  <a:cxn ang="0">
                    <a:pos x="111" y="0"/>
                  </a:cxn>
                  <a:cxn ang="0">
                    <a:pos x="132" y="3"/>
                  </a:cxn>
                  <a:cxn ang="0">
                    <a:pos x="148" y="13"/>
                  </a:cxn>
                  <a:cxn ang="0">
                    <a:pos x="158" y="31"/>
                  </a:cxn>
                  <a:cxn ang="0">
                    <a:pos x="154" y="36"/>
                  </a:cxn>
                  <a:cxn ang="0">
                    <a:pos x="152" y="52"/>
                  </a:cxn>
                  <a:cxn ang="0">
                    <a:pos x="132" y="62"/>
                  </a:cxn>
                  <a:cxn ang="0">
                    <a:pos x="127" y="52"/>
                  </a:cxn>
                  <a:cxn ang="0">
                    <a:pos x="128" y="39"/>
                  </a:cxn>
                  <a:cxn ang="0">
                    <a:pos x="125" y="23"/>
                  </a:cxn>
                  <a:cxn ang="0">
                    <a:pos x="109" y="17"/>
                  </a:cxn>
                  <a:cxn ang="0">
                    <a:pos x="96" y="24"/>
                  </a:cxn>
                  <a:cxn ang="0">
                    <a:pos x="90" y="38"/>
                  </a:cxn>
                  <a:cxn ang="0">
                    <a:pos x="73" y="47"/>
                  </a:cxn>
                  <a:cxn ang="0">
                    <a:pos x="69" y="51"/>
                  </a:cxn>
                  <a:cxn ang="0">
                    <a:pos x="85" y="76"/>
                  </a:cxn>
                  <a:cxn ang="0">
                    <a:pos x="71" y="85"/>
                  </a:cxn>
                  <a:cxn ang="0">
                    <a:pos x="66" y="73"/>
                  </a:cxn>
                  <a:cxn ang="0">
                    <a:pos x="59" y="76"/>
                  </a:cxn>
                  <a:cxn ang="0">
                    <a:pos x="54" y="63"/>
                  </a:cxn>
                  <a:cxn ang="0">
                    <a:pos x="42" y="66"/>
                  </a:cxn>
                  <a:cxn ang="0">
                    <a:pos x="32" y="57"/>
                  </a:cxn>
                  <a:cxn ang="0">
                    <a:pos x="13" y="53"/>
                  </a:cxn>
                  <a:cxn ang="0">
                    <a:pos x="0" y="58"/>
                  </a:cxn>
                  <a:cxn ang="0">
                    <a:pos x="1" y="49"/>
                  </a:cxn>
                  <a:cxn ang="0">
                    <a:pos x="0" y="15"/>
                  </a:cxn>
                </a:cxnLst>
                <a:rect l="0" t="0" r="r" b="b"/>
                <a:pathLst>
                  <a:path w="159" h="86">
                    <a:moveTo>
                      <a:pt x="0" y="15"/>
                    </a:moveTo>
                    <a:lnTo>
                      <a:pt x="21" y="42"/>
                    </a:lnTo>
                    <a:lnTo>
                      <a:pt x="25" y="20"/>
                    </a:lnTo>
                    <a:lnTo>
                      <a:pt x="41" y="38"/>
                    </a:lnTo>
                    <a:lnTo>
                      <a:pt x="58" y="35"/>
                    </a:lnTo>
                    <a:lnTo>
                      <a:pt x="88" y="4"/>
                    </a:lnTo>
                    <a:lnTo>
                      <a:pt x="111" y="0"/>
                    </a:lnTo>
                    <a:lnTo>
                      <a:pt x="132" y="3"/>
                    </a:lnTo>
                    <a:lnTo>
                      <a:pt x="148" y="13"/>
                    </a:lnTo>
                    <a:lnTo>
                      <a:pt x="158" y="31"/>
                    </a:lnTo>
                    <a:lnTo>
                      <a:pt x="154" y="36"/>
                    </a:lnTo>
                    <a:lnTo>
                      <a:pt x="152" y="52"/>
                    </a:lnTo>
                    <a:lnTo>
                      <a:pt x="132" y="62"/>
                    </a:lnTo>
                    <a:lnTo>
                      <a:pt x="127" y="52"/>
                    </a:lnTo>
                    <a:lnTo>
                      <a:pt x="128" y="39"/>
                    </a:lnTo>
                    <a:lnTo>
                      <a:pt x="125" y="23"/>
                    </a:lnTo>
                    <a:lnTo>
                      <a:pt x="109" y="17"/>
                    </a:lnTo>
                    <a:lnTo>
                      <a:pt x="96" y="24"/>
                    </a:lnTo>
                    <a:lnTo>
                      <a:pt x="90" y="38"/>
                    </a:lnTo>
                    <a:lnTo>
                      <a:pt x="73" y="47"/>
                    </a:lnTo>
                    <a:lnTo>
                      <a:pt x="69" y="51"/>
                    </a:lnTo>
                    <a:lnTo>
                      <a:pt x="85" y="76"/>
                    </a:lnTo>
                    <a:lnTo>
                      <a:pt x="71" y="85"/>
                    </a:lnTo>
                    <a:lnTo>
                      <a:pt x="66" y="73"/>
                    </a:lnTo>
                    <a:lnTo>
                      <a:pt x="59" y="76"/>
                    </a:lnTo>
                    <a:lnTo>
                      <a:pt x="54" y="63"/>
                    </a:lnTo>
                    <a:lnTo>
                      <a:pt x="42" y="66"/>
                    </a:lnTo>
                    <a:lnTo>
                      <a:pt x="32" y="57"/>
                    </a:lnTo>
                    <a:lnTo>
                      <a:pt x="13" y="53"/>
                    </a:lnTo>
                    <a:lnTo>
                      <a:pt x="0" y="58"/>
                    </a:lnTo>
                    <a:lnTo>
                      <a:pt x="1" y="49"/>
                    </a:lnTo>
                    <a:lnTo>
                      <a:pt x="0" y="15"/>
                    </a:lnTo>
                  </a:path>
                </a:pathLst>
              </a:custGeom>
              <a:pattFill prst="wdUpDiag">
                <a:fgClr>
                  <a:schemeClr val="accent1"/>
                </a:fgClr>
                <a:bgClr>
                  <a:srgbClr val="FFFFFF"/>
                </a:bgClr>
              </a:patt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26" name="Freeform 30" descr="Small confetti"/>
              <p:cNvSpPr>
                <a:spLocks/>
              </p:cNvSpPr>
              <p:nvPr/>
            </p:nvSpPr>
            <p:spPr bwMode="auto">
              <a:xfrm>
                <a:off x="2902152" y="3175857"/>
                <a:ext cx="121296" cy="76049"/>
              </a:xfrm>
              <a:custGeom>
                <a:avLst/>
                <a:gdLst/>
                <a:ahLst/>
                <a:cxnLst>
                  <a:cxn ang="0">
                    <a:pos x="0" y="27"/>
                  </a:cxn>
                  <a:cxn ang="0">
                    <a:pos x="18" y="3"/>
                  </a:cxn>
                  <a:cxn ang="0">
                    <a:pos x="31" y="0"/>
                  </a:cxn>
                  <a:cxn ang="0">
                    <a:pos x="54" y="1"/>
                  </a:cxn>
                  <a:cxn ang="0">
                    <a:pos x="72" y="19"/>
                  </a:cxn>
                  <a:cxn ang="0">
                    <a:pos x="76" y="40"/>
                  </a:cxn>
                  <a:cxn ang="0">
                    <a:pos x="49" y="49"/>
                  </a:cxn>
                  <a:cxn ang="0">
                    <a:pos x="0" y="27"/>
                  </a:cxn>
                </a:cxnLst>
                <a:rect l="0" t="0" r="r" b="b"/>
                <a:pathLst>
                  <a:path w="77" h="50">
                    <a:moveTo>
                      <a:pt x="0" y="27"/>
                    </a:moveTo>
                    <a:lnTo>
                      <a:pt x="18" y="3"/>
                    </a:lnTo>
                    <a:lnTo>
                      <a:pt x="31" y="0"/>
                    </a:lnTo>
                    <a:lnTo>
                      <a:pt x="54" y="1"/>
                    </a:lnTo>
                    <a:lnTo>
                      <a:pt x="72" y="19"/>
                    </a:lnTo>
                    <a:lnTo>
                      <a:pt x="76" y="40"/>
                    </a:lnTo>
                    <a:lnTo>
                      <a:pt x="49" y="49"/>
                    </a:lnTo>
                    <a:lnTo>
                      <a:pt x="0" y="27"/>
                    </a:lnTo>
                  </a:path>
                </a:pathLst>
              </a:custGeom>
              <a:pattFill prst="smConfetti">
                <a:fgClr>
                  <a:srgbClr val="00CCFF"/>
                </a:fgClr>
                <a:bgClr>
                  <a:srgbClr val="FFFFFF"/>
                </a:bgClr>
              </a:pattFill>
              <a:ln w="12700" cap="rnd" cmpd="sng">
                <a:solidFill>
                  <a:srgbClr val="000000"/>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1200">
                  <a:latin typeface="+mj-lt"/>
                </a:endParaRPr>
              </a:p>
            </p:txBody>
          </p:sp>
          <p:sp>
            <p:nvSpPr>
              <p:cNvPr id="327" name="Text Box 32"/>
              <p:cNvSpPr txBox="1">
                <a:spLocks noChangeArrowheads="1"/>
              </p:cNvSpPr>
              <p:nvPr/>
            </p:nvSpPr>
            <p:spPr bwMode="auto">
              <a:xfrm>
                <a:off x="2409270" y="2067711"/>
                <a:ext cx="1174445" cy="315061"/>
              </a:xfrm>
              <a:prstGeom prst="rect">
                <a:avLst/>
              </a:prstGeom>
              <a:noFill/>
              <a:ln w="12700">
                <a:solidFill>
                  <a:schemeClr val="tx1"/>
                </a:solidFill>
                <a:miter lim="800000"/>
                <a:headEnd/>
                <a:tailEnd/>
              </a:ln>
              <a:effectLst/>
            </p:spPr>
            <p:txBody>
              <a:bodyPr>
                <a:spAutoFit/>
              </a:bodyPr>
              <a:lstStyle/>
              <a:p>
                <a:pPr algn="ctr" eaLnBrk="0" fontAlgn="auto" hangingPunct="0">
                  <a:spcBef>
                    <a:spcPts val="0"/>
                  </a:spcBef>
                  <a:spcAft>
                    <a:spcPts val="0"/>
                  </a:spcAft>
                  <a:defRPr/>
                </a:pPr>
                <a:r>
                  <a:rPr kumimoji="1" lang="en-US" sz="1200" b="1" dirty="0">
                    <a:latin typeface="Calibri" pitchFamily="34" charset="0"/>
                    <a:cs typeface="Arial" charset="0"/>
                  </a:rPr>
                  <a:t>México </a:t>
                </a:r>
                <a:r>
                  <a:rPr kumimoji="1" lang="en-US" sz="1200" b="1" dirty="0" smtClean="0">
                    <a:latin typeface="Calibri" pitchFamily="34" charset="0"/>
                    <a:cs typeface="Arial" charset="0"/>
                  </a:rPr>
                  <a:t>26</a:t>
                </a:r>
                <a:endParaRPr kumimoji="1" lang="en-US" sz="1200" b="1" dirty="0">
                  <a:effectLst>
                    <a:outerShdw blurRad="38100" dist="38100" dir="2700000" algn="tl">
                      <a:srgbClr val="C0C0C0"/>
                    </a:outerShdw>
                  </a:effectLst>
                  <a:latin typeface="Calibri" pitchFamily="34" charset="0"/>
                  <a:cs typeface="Arial" charset="0"/>
                </a:endParaRPr>
              </a:p>
            </p:txBody>
          </p:sp>
          <p:sp>
            <p:nvSpPr>
              <p:cNvPr id="74781" name="Text Box 33"/>
              <p:cNvSpPr txBox="1">
                <a:spLocks noChangeArrowheads="1"/>
              </p:cNvSpPr>
              <p:nvPr/>
            </p:nvSpPr>
            <p:spPr bwMode="auto">
              <a:xfrm>
                <a:off x="1762263" y="4121520"/>
                <a:ext cx="1371599" cy="335911"/>
              </a:xfrm>
              <a:prstGeom prst="rect">
                <a:avLst/>
              </a:prstGeom>
              <a:noFill/>
              <a:ln w="12700">
                <a:solidFill>
                  <a:schemeClr val="tx1"/>
                </a:solidFill>
                <a:miter lim="800000"/>
                <a:headEnd/>
                <a:tailEnd/>
              </a:ln>
            </p:spPr>
            <p:txBody>
              <a:bodyPr>
                <a:spAutoFit/>
              </a:bodyPr>
              <a:lstStyle/>
              <a:p>
                <a:pPr algn="ctr" eaLnBrk="0" hangingPunct="0">
                  <a:spcBef>
                    <a:spcPct val="50000"/>
                  </a:spcBef>
                </a:pPr>
                <a:r>
                  <a:rPr kumimoji="1" lang="en-US" sz="1200" b="1">
                    <a:latin typeface="Calibri" pitchFamily="34" charset="0"/>
                    <a:cs typeface="Arial" charset="0"/>
                  </a:rPr>
                  <a:t>Ecuador 1</a:t>
                </a:r>
              </a:p>
            </p:txBody>
          </p:sp>
          <p:sp>
            <p:nvSpPr>
              <p:cNvPr id="74782" name="Text Box 34"/>
              <p:cNvSpPr txBox="1">
                <a:spLocks noChangeArrowheads="1"/>
              </p:cNvSpPr>
              <p:nvPr/>
            </p:nvSpPr>
            <p:spPr bwMode="auto">
              <a:xfrm>
                <a:off x="5029200" y="5257800"/>
                <a:ext cx="1524000" cy="335911"/>
              </a:xfrm>
              <a:prstGeom prst="rect">
                <a:avLst/>
              </a:prstGeom>
              <a:noFill/>
              <a:ln w="9525" algn="ctr">
                <a:solidFill>
                  <a:schemeClr val="tx1"/>
                </a:solidFill>
                <a:miter lim="800000"/>
                <a:headEnd/>
                <a:tailEnd/>
              </a:ln>
            </p:spPr>
            <p:txBody>
              <a:bodyPr>
                <a:spAutoFit/>
              </a:bodyPr>
              <a:lstStyle/>
              <a:p>
                <a:pPr eaLnBrk="0" hangingPunct="0"/>
                <a:r>
                  <a:rPr kumimoji="1" lang="en-US" sz="1200" b="1">
                    <a:latin typeface="Calibri" pitchFamily="34" charset="0"/>
                    <a:cs typeface="Arial" charset="0"/>
                  </a:rPr>
                  <a:t>Paraguay 1</a:t>
                </a:r>
              </a:p>
            </p:txBody>
          </p:sp>
          <p:sp>
            <p:nvSpPr>
              <p:cNvPr id="74783" name="Text Box 35"/>
              <p:cNvSpPr txBox="1">
                <a:spLocks noChangeArrowheads="1"/>
              </p:cNvSpPr>
              <p:nvPr/>
            </p:nvSpPr>
            <p:spPr bwMode="auto">
              <a:xfrm>
                <a:off x="7768673" y="3040290"/>
                <a:ext cx="838200" cy="526573"/>
              </a:xfrm>
              <a:prstGeom prst="rect">
                <a:avLst/>
              </a:prstGeom>
              <a:noFill/>
              <a:ln w="9525" algn="ctr">
                <a:solidFill>
                  <a:schemeClr val="tx1"/>
                </a:solidFill>
                <a:miter lim="800000"/>
                <a:headEnd/>
                <a:tailEnd/>
              </a:ln>
            </p:spPr>
            <p:txBody>
              <a:bodyPr>
                <a:spAutoFit/>
              </a:bodyPr>
              <a:lstStyle/>
              <a:p>
                <a:pPr eaLnBrk="0" hangingPunct="0"/>
                <a:r>
                  <a:rPr kumimoji="1" lang="en-US" sz="1200" b="1" dirty="0">
                    <a:latin typeface="Calibri" pitchFamily="34" charset="0"/>
                    <a:cs typeface="Arial" charset="0"/>
                  </a:rPr>
                  <a:t>Spain</a:t>
                </a:r>
                <a:r>
                  <a:rPr kumimoji="1" lang="en-US" sz="1200" b="1" dirty="0">
                    <a:solidFill>
                      <a:schemeClr val="bg1"/>
                    </a:solidFill>
                    <a:latin typeface="Calibri" pitchFamily="34" charset="0"/>
                    <a:cs typeface="Arial" charset="0"/>
                  </a:rPr>
                  <a:t> </a:t>
                </a:r>
                <a:r>
                  <a:rPr kumimoji="1" lang="en-US" sz="1200" b="1" dirty="0" smtClean="0">
                    <a:latin typeface="Calibri" pitchFamily="34" charset="0"/>
                    <a:cs typeface="Arial" charset="0"/>
                  </a:rPr>
                  <a:t>12</a:t>
                </a:r>
                <a:endParaRPr kumimoji="1" lang="en-US" sz="1200" b="1" dirty="0">
                  <a:latin typeface="Calibri" pitchFamily="34" charset="0"/>
                  <a:cs typeface="Arial" charset="0"/>
                </a:endParaRPr>
              </a:p>
            </p:txBody>
          </p:sp>
          <p:sp>
            <p:nvSpPr>
              <p:cNvPr id="74784" name="Text Box 37"/>
              <p:cNvSpPr txBox="1">
                <a:spLocks noChangeArrowheads="1"/>
              </p:cNvSpPr>
              <p:nvPr/>
            </p:nvSpPr>
            <p:spPr bwMode="auto">
              <a:xfrm>
                <a:off x="2039482" y="3687038"/>
                <a:ext cx="1100762" cy="315944"/>
              </a:xfrm>
              <a:prstGeom prst="rect">
                <a:avLst/>
              </a:prstGeom>
              <a:noFill/>
              <a:ln w="12700">
                <a:solidFill>
                  <a:schemeClr val="tx1"/>
                </a:solidFill>
                <a:miter lim="800000"/>
                <a:headEnd type="none" w="sm" len="sm"/>
                <a:tailEnd type="none" w="sm" len="sm"/>
              </a:ln>
            </p:spPr>
            <p:txBody>
              <a:bodyPr wrap="none">
                <a:spAutoFit/>
              </a:bodyPr>
              <a:lstStyle/>
              <a:p>
                <a:pPr eaLnBrk="0" hangingPunct="0"/>
                <a:r>
                  <a:rPr lang="en-US" sz="1200" b="1" dirty="0">
                    <a:latin typeface="Calibri" pitchFamily="34" charset="0"/>
                    <a:cs typeface="Arial" charset="0"/>
                  </a:rPr>
                  <a:t>Colombia </a:t>
                </a:r>
                <a:r>
                  <a:rPr lang="en-US" sz="1200" b="1" dirty="0" smtClean="0">
                    <a:latin typeface="Calibri" pitchFamily="34" charset="0"/>
                    <a:cs typeface="Arial" charset="0"/>
                  </a:rPr>
                  <a:t>5</a:t>
                </a:r>
                <a:endParaRPr lang="en-US" sz="1200" b="1" dirty="0">
                  <a:latin typeface="Calibri" pitchFamily="34" charset="0"/>
                  <a:cs typeface="Arial" charset="0"/>
                </a:endParaRPr>
              </a:p>
            </p:txBody>
          </p:sp>
          <p:sp>
            <p:nvSpPr>
              <p:cNvPr id="74785" name="Text Box 39"/>
              <p:cNvSpPr txBox="1">
                <a:spLocks noChangeArrowheads="1"/>
              </p:cNvSpPr>
              <p:nvPr/>
            </p:nvSpPr>
            <p:spPr bwMode="auto">
              <a:xfrm>
                <a:off x="5920547" y="4256839"/>
                <a:ext cx="1089854" cy="315882"/>
              </a:xfrm>
              <a:prstGeom prst="rect">
                <a:avLst/>
              </a:prstGeom>
              <a:noFill/>
              <a:ln w="12700">
                <a:solidFill>
                  <a:schemeClr val="tx1"/>
                </a:solidFill>
                <a:miter lim="800000"/>
                <a:headEnd type="none" w="sm" len="sm"/>
                <a:tailEnd type="none" w="sm" len="sm"/>
              </a:ln>
            </p:spPr>
            <p:txBody>
              <a:bodyPr>
                <a:spAutoFit/>
              </a:bodyPr>
              <a:lstStyle/>
              <a:p>
                <a:pPr eaLnBrk="0" hangingPunct="0"/>
                <a:r>
                  <a:rPr lang="en-US" sz="1200" b="1">
                    <a:latin typeface="Calibri" pitchFamily="34" charset="0"/>
                    <a:cs typeface="Arial" charset="0"/>
                  </a:rPr>
                  <a:t>Portugal 1</a:t>
                </a:r>
              </a:p>
            </p:txBody>
          </p:sp>
          <p:sp>
            <p:nvSpPr>
              <p:cNvPr id="74786" name="Text Box 39"/>
              <p:cNvSpPr txBox="1">
                <a:spLocks noChangeArrowheads="1"/>
              </p:cNvSpPr>
              <p:nvPr/>
            </p:nvSpPr>
            <p:spPr bwMode="auto">
              <a:xfrm>
                <a:off x="5029199" y="3513246"/>
                <a:ext cx="789391" cy="335911"/>
              </a:xfrm>
              <a:prstGeom prst="rect">
                <a:avLst/>
              </a:prstGeom>
              <a:noFill/>
              <a:ln w="12700">
                <a:solidFill>
                  <a:schemeClr val="tx1"/>
                </a:solidFill>
                <a:miter lim="800000"/>
                <a:headEnd type="none" w="sm" len="sm"/>
                <a:tailEnd type="none" w="sm" len="sm"/>
              </a:ln>
            </p:spPr>
            <p:txBody>
              <a:bodyPr wrap="none">
                <a:spAutoFit/>
              </a:bodyPr>
              <a:lstStyle/>
              <a:p>
                <a:pPr eaLnBrk="0" hangingPunct="0"/>
                <a:r>
                  <a:rPr lang="en-US" sz="1200" b="1">
                    <a:latin typeface="Calibri" pitchFamily="34" charset="0"/>
                    <a:cs typeface="Arial" charset="0"/>
                  </a:rPr>
                  <a:t>Brazil</a:t>
                </a:r>
                <a:r>
                  <a:rPr lang="en-US" sz="1200" b="1">
                    <a:latin typeface="Times New Roman" pitchFamily="18" charset="0"/>
                    <a:cs typeface="Arial" charset="0"/>
                  </a:rPr>
                  <a:t> 1</a:t>
                </a:r>
              </a:p>
            </p:txBody>
          </p:sp>
          <p:sp>
            <p:nvSpPr>
              <p:cNvPr id="74787" name="Line 52"/>
              <p:cNvSpPr>
                <a:spLocks noChangeShapeType="1"/>
              </p:cNvSpPr>
              <p:nvPr/>
            </p:nvSpPr>
            <p:spPr bwMode="auto">
              <a:xfrm flipV="1">
                <a:off x="3148358" y="3657598"/>
                <a:ext cx="356842" cy="203231"/>
              </a:xfrm>
              <a:prstGeom prst="line">
                <a:avLst/>
              </a:prstGeom>
              <a:noFill/>
              <a:ln w="9525">
                <a:solidFill>
                  <a:schemeClr val="tx1"/>
                </a:solidFill>
                <a:round/>
                <a:headEnd/>
                <a:tailEnd type="triangle" w="med" len="med"/>
              </a:ln>
            </p:spPr>
            <p:txBody>
              <a:bodyPr/>
              <a:lstStyle/>
              <a:p>
                <a:endParaRPr lang="en-US"/>
              </a:p>
            </p:txBody>
          </p:sp>
          <p:sp>
            <p:nvSpPr>
              <p:cNvPr id="74788" name="Line 54"/>
              <p:cNvSpPr>
                <a:spLocks noChangeShapeType="1"/>
              </p:cNvSpPr>
              <p:nvPr/>
            </p:nvSpPr>
            <p:spPr bwMode="auto">
              <a:xfrm flipV="1">
                <a:off x="3148358" y="3886198"/>
                <a:ext cx="204442" cy="235320"/>
              </a:xfrm>
              <a:prstGeom prst="line">
                <a:avLst/>
              </a:prstGeom>
              <a:noFill/>
              <a:ln w="9525">
                <a:solidFill>
                  <a:schemeClr val="tx1"/>
                </a:solidFill>
                <a:round/>
                <a:headEnd/>
                <a:tailEnd type="triangle" w="med" len="med"/>
              </a:ln>
            </p:spPr>
            <p:txBody>
              <a:bodyPr/>
              <a:lstStyle/>
              <a:p>
                <a:endParaRPr lang="en-US"/>
              </a:p>
            </p:txBody>
          </p:sp>
          <p:sp>
            <p:nvSpPr>
              <p:cNvPr id="74789" name="Line 55"/>
              <p:cNvSpPr>
                <a:spLocks noChangeShapeType="1"/>
              </p:cNvSpPr>
              <p:nvPr/>
            </p:nvSpPr>
            <p:spPr bwMode="auto">
              <a:xfrm flipH="1" flipV="1">
                <a:off x="4419600" y="5029200"/>
                <a:ext cx="609600" cy="228600"/>
              </a:xfrm>
              <a:prstGeom prst="line">
                <a:avLst/>
              </a:prstGeom>
              <a:noFill/>
              <a:ln w="9525">
                <a:solidFill>
                  <a:schemeClr val="tx1"/>
                </a:solidFill>
                <a:round/>
                <a:headEnd/>
                <a:tailEnd type="triangle" w="med" len="med"/>
              </a:ln>
            </p:spPr>
            <p:txBody>
              <a:bodyPr/>
              <a:lstStyle/>
              <a:p>
                <a:endParaRPr lang="en-US"/>
              </a:p>
            </p:txBody>
          </p:sp>
          <p:sp>
            <p:nvSpPr>
              <p:cNvPr id="74790" name="Text Box 37"/>
              <p:cNvSpPr txBox="1">
                <a:spLocks noChangeArrowheads="1"/>
              </p:cNvSpPr>
              <p:nvPr/>
            </p:nvSpPr>
            <p:spPr bwMode="auto">
              <a:xfrm>
                <a:off x="1828800" y="3276600"/>
                <a:ext cx="1150108" cy="335911"/>
              </a:xfrm>
              <a:prstGeom prst="rect">
                <a:avLst/>
              </a:prstGeom>
              <a:noFill/>
              <a:ln w="12700">
                <a:solidFill>
                  <a:schemeClr val="tx1"/>
                </a:solidFill>
                <a:miter lim="800000"/>
                <a:headEnd type="none" w="sm" len="sm"/>
                <a:tailEnd type="none" w="sm" len="sm"/>
              </a:ln>
            </p:spPr>
            <p:txBody>
              <a:bodyPr wrap="none">
                <a:spAutoFit/>
              </a:bodyPr>
              <a:lstStyle/>
              <a:p>
                <a:pPr eaLnBrk="0" hangingPunct="0"/>
                <a:r>
                  <a:rPr lang="en-US" sz="1200" b="1">
                    <a:latin typeface="Calibri" pitchFamily="34" charset="0"/>
                    <a:cs typeface="Arial" charset="0"/>
                  </a:rPr>
                  <a:t>Costa Rica 1</a:t>
                </a:r>
              </a:p>
            </p:txBody>
          </p:sp>
          <p:sp>
            <p:nvSpPr>
              <p:cNvPr id="74791" name="Text Box 33"/>
              <p:cNvSpPr txBox="1">
                <a:spLocks noChangeArrowheads="1"/>
              </p:cNvSpPr>
              <p:nvPr/>
            </p:nvSpPr>
            <p:spPr bwMode="auto">
              <a:xfrm>
                <a:off x="745794" y="2916646"/>
                <a:ext cx="1371599" cy="335911"/>
              </a:xfrm>
              <a:prstGeom prst="rect">
                <a:avLst/>
              </a:prstGeom>
              <a:noFill/>
              <a:ln w="12700">
                <a:solidFill>
                  <a:schemeClr val="tx1"/>
                </a:solidFill>
                <a:miter lim="800000"/>
                <a:headEnd/>
                <a:tailEnd/>
              </a:ln>
            </p:spPr>
            <p:txBody>
              <a:bodyPr>
                <a:spAutoFit/>
              </a:bodyPr>
              <a:lstStyle/>
              <a:p>
                <a:pPr algn="ctr" eaLnBrk="0" hangingPunct="0">
                  <a:spcBef>
                    <a:spcPct val="50000"/>
                  </a:spcBef>
                </a:pPr>
                <a:r>
                  <a:rPr kumimoji="1" lang="en-US" sz="1200" b="1">
                    <a:latin typeface="Calibri" pitchFamily="34" charset="0"/>
                    <a:cs typeface="Arial" charset="0"/>
                  </a:rPr>
                  <a:t>Guatemala 1</a:t>
                </a:r>
              </a:p>
            </p:txBody>
          </p:sp>
          <p:sp>
            <p:nvSpPr>
              <p:cNvPr id="74792" name="Line 41"/>
              <p:cNvSpPr>
                <a:spLocks noChangeShapeType="1"/>
              </p:cNvSpPr>
              <p:nvPr/>
            </p:nvSpPr>
            <p:spPr bwMode="auto">
              <a:xfrm>
                <a:off x="2209800" y="3124200"/>
                <a:ext cx="685800" cy="0"/>
              </a:xfrm>
              <a:prstGeom prst="line">
                <a:avLst/>
              </a:prstGeom>
              <a:noFill/>
              <a:ln w="9525">
                <a:solidFill>
                  <a:schemeClr val="tx1"/>
                </a:solidFill>
                <a:round/>
                <a:headEnd/>
                <a:tailEnd type="triangle" w="med" len="med"/>
              </a:ln>
            </p:spPr>
            <p:txBody>
              <a:bodyPr/>
              <a:lstStyle/>
              <a:p>
                <a:endParaRPr lang="en-US"/>
              </a:p>
            </p:txBody>
          </p:sp>
          <p:sp>
            <p:nvSpPr>
              <p:cNvPr id="74793" name="Line 42"/>
              <p:cNvSpPr>
                <a:spLocks noChangeShapeType="1"/>
              </p:cNvSpPr>
              <p:nvPr/>
            </p:nvSpPr>
            <p:spPr bwMode="auto">
              <a:xfrm flipV="1">
                <a:off x="2895600" y="3352800"/>
                <a:ext cx="304800" cy="76200"/>
              </a:xfrm>
              <a:prstGeom prst="line">
                <a:avLst/>
              </a:prstGeom>
              <a:noFill/>
              <a:ln w="9525">
                <a:solidFill>
                  <a:schemeClr val="tx1"/>
                </a:solidFill>
                <a:round/>
                <a:headEnd/>
                <a:tailEnd type="triangle" w="med" len="med"/>
              </a:ln>
            </p:spPr>
            <p:txBody>
              <a:bodyPr/>
              <a:lstStyle/>
              <a:p>
                <a:endParaRPr lang="en-US"/>
              </a:p>
            </p:txBody>
          </p:sp>
          <p:sp>
            <p:nvSpPr>
              <p:cNvPr id="74794" name="Line 43"/>
              <p:cNvSpPr>
                <a:spLocks noChangeShapeType="1"/>
              </p:cNvSpPr>
              <p:nvPr/>
            </p:nvSpPr>
            <p:spPr bwMode="auto">
              <a:xfrm flipH="1">
                <a:off x="3200400" y="2971800"/>
                <a:ext cx="152400" cy="228600"/>
              </a:xfrm>
              <a:prstGeom prst="line">
                <a:avLst/>
              </a:prstGeom>
              <a:noFill/>
              <a:ln w="9525">
                <a:solidFill>
                  <a:schemeClr val="tx1"/>
                </a:solidFill>
                <a:round/>
                <a:headEnd/>
                <a:tailEnd type="triangle" w="med" len="med"/>
              </a:ln>
            </p:spPr>
            <p:txBody>
              <a:bodyPr/>
              <a:lstStyle/>
              <a:p>
                <a:endParaRPr lang="en-US"/>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752600"/>
            <a:ext cx="8839200" cy="4876800"/>
          </a:xfrm>
          <a:prstGeom prst="rect">
            <a:avLst/>
          </a:prstGeom>
          <a:noFill/>
        </p:spPr>
        <p:txBody>
          <a:bodyPr numCol="2">
            <a:spAutoFit/>
          </a:bodyPr>
          <a:lstStyle/>
          <a:p>
            <a:pPr fontAlgn="auto">
              <a:spcBef>
                <a:spcPts val="0"/>
              </a:spcBef>
              <a:spcAft>
                <a:spcPts val="0"/>
              </a:spcAft>
              <a:defRPr/>
            </a:pPr>
            <a:r>
              <a:rPr lang="en-US" sz="1600" b="1" dirty="0">
                <a:latin typeface="+mn-lt"/>
              </a:rPr>
              <a:t>Arizona (2)</a:t>
            </a:r>
          </a:p>
          <a:p>
            <a:pPr fontAlgn="auto">
              <a:spcBef>
                <a:spcPts val="0"/>
              </a:spcBef>
              <a:spcAft>
                <a:spcPts val="0"/>
              </a:spcAft>
              <a:defRPr/>
            </a:pPr>
            <a:r>
              <a:rPr lang="en-US" sz="1600" dirty="0">
                <a:latin typeface="+mn-lt"/>
              </a:rPr>
              <a:t>Agua Fria Union High School District #216</a:t>
            </a:r>
          </a:p>
          <a:p>
            <a:pPr fontAlgn="auto">
              <a:spcBef>
                <a:spcPts val="0"/>
              </a:spcBef>
              <a:spcAft>
                <a:spcPts val="500"/>
              </a:spcAft>
              <a:defRPr/>
            </a:pPr>
            <a:r>
              <a:rPr lang="en-US" sz="1600" dirty="0">
                <a:latin typeface="+mn-lt"/>
              </a:rPr>
              <a:t>Mesa Unified School District #4</a:t>
            </a:r>
          </a:p>
          <a:p>
            <a:pPr fontAlgn="auto">
              <a:spcBef>
                <a:spcPts val="0"/>
              </a:spcBef>
              <a:spcAft>
                <a:spcPts val="0"/>
              </a:spcAft>
              <a:defRPr/>
            </a:pPr>
            <a:r>
              <a:rPr lang="en-US" sz="1600" b="1" dirty="0">
                <a:latin typeface="+mn-lt"/>
              </a:rPr>
              <a:t>California (4)</a:t>
            </a:r>
          </a:p>
          <a:p>
            <a:pPr fontAlgn="auto">
              <a:spcBef>
                <a:spcPts val="0"/>
              </a:spcBef>
              <a:spcAft>
                <a:spcPts val="0"/>
              </a:spcAft>
              <a:defRPr/>
            </a:pPr>
            <a:r>
              <a:rPr lang="en-US" sz="1600" dirty="0">
                <a:latin typeface="+mn-lt"/>
              </a:rPr>
              <a:t>Cutler-</a:t>
            </a:r>
            <a:r>
              <a:rPr lang="en-US" sz="1600" dirty="0" err="1">
                <a:latin typeface="+mn-lt"/>
              </a:rPr>
              <a:t>Orosi</a:t>
            </a:r>
            <a:r>
              <a:rPr lang="en-US" sz="1600" dirty="0">
                <a:latin typeface="+mn-lt"/>
              </a:rPr>
              <a:t> Joint Unified School District</a:t>
            </a:r>
          </a:p>
          <a:p>
            <a:pPr fontAlgn="auto">
              <a:spcBef>
                <a:spcPts val="0"/>
              </a:spcBef>
              <a:spcAft>
                <a:spcPts val="0"/>
              </a:spcAft>
              <a:defRPr/>
            </a:pPr>
            <a:r>
              <a:rPr lang="en-US" sz="1600" dirty="0">
                <a:latin typeface="+mn-lt"/>
              </a:rPr>
              <a:t>East Side Union High School District</a:t>
            </a:r>
          </a:p>
          <a:p>
            <a:pPr fontAlgn="auto">
              <a:spcBef>
                <a:spcPts val="0"/>
              </a:spcBef>
              <a:spcAft>
                <a:spcPts val="0"/>
              </a:spcAft>
              <a:defRPr/>
            </a:pPr>
            <a:r>
              <a:rPr lang="en-US" sz="1600" dirty="0">
                <a:latin typeface="+mn-lt"/>
              </a:rPr>
              <a:t>Hayward Unified School District</a:t>
            </a:r>
          </a:p>
          <a:p>
            <a:pPr fontAlgn="auto">
              <a:spcBef>
                <a:spcPts val="0"/>
              </a:spcBef>
              <a:spcAft>
                <a:spcPts val="500"/>
              </a:spcAft>
              <a:defRPr/>
            </a:pPr>
            <a:r>
              <a:rPr lang="en-US" sz="1600" dirty="0">
                <a:latin typeface="+mn-lt"/>
              </a:rPr>
              <a:t>San Bernardino City Unified School District</a:t>
            </a:r>
          </a:p>
          <a:p>
            <a:pPr fontAlgn="auto">
              <a:spcBef>
                <a:spcPts val="0"/>
              </a:spcBef>
              <a:spcAft>
                <a:spcPts val="0"/>
              </a:spcAft>
              <a:defRPr/>
            </a:pPr>
            <a:r>
              <a:rPr lang="en-US" sz="1600" b="1" dirty="0">
                <a:latin typeface="+mn-lt"/>
              </a:rPr>
              <a:t>Colorado (1)</a:t>
            </a:r>
          </a:p>
          <a:p>
            <a:pPr fontAlgn="auto">
              <a:spcBef>
                <a:spcPts val="0"/>
              </a:spcBef>
              <a:spcAft>
                <a:spcPts val="500"/>
              </a:spcAft>
              <a:defRPr/>
            </a:pPr>
            <a:r>
              <a:rPr lang="en-US" sz="1600" dirty="0">
                <a:latin typeface="+mn-lt"/>
              </a:rPr>
              <a:t>Weld County School District Re-3J</a:t>
            </a:r>
          </a:p>
          <a:p>
            <a:pPr fontAlgn="auto">
              <a:spcBef>
                <a:spcPts val="0"/>
              </a:spcBef>
              <a:spcAft>
                <a:spcPts val="0"/>
              </a:spcAft>
              <a:defRPr/>
            </a:pPr>
            <a:r>
              <a:rPr lang="en-US" sz="1600" b="1" dirty="0">
                <a:latin typeface="+mn-lt"/>
              </a:rPr>
              <a:t>Illinois (1)</a:t>
            </a:r>
          </a:p>
          <a:p>
            <a:pPr fontAlgn="auto">
              <a:spcBef>
                <a:spcPts val="0"/>
              </a:spcBef>
              <a:spcAft>
                <a:spcPts val="500"/>
              </a:spcAft>
              <a:defRPr/>
            </a:pPr>
            <a:r>
              <a:rPr lang="en-US" sz="1600" dirty="0" err="1">
                <a:latin typeface="+mn-lt"/>
              </a:rPr>
              <a:t>Reavis</a:t>
            </a:r>
            <a:r>
              <a:rPr lang="en-US" sz="1600" dirty="0">
                <a:latin typeface="+mn-lt"/>
              </a:rPr>
              <a:t> High School District 220</a:t>
            </a:r>
          </a:p>
          <a:p>
            <a:pPr fontAlgn="auto">
              <a:spcBef>
                <a:spcPts val="0"/>
              </a:spcBef>
              <a:spcAft>
                <a:spcPts val="0"/>
              </a:spcAft>
              <a:defRPr/>
            </a:pPr>
            <a:r>
              <a:rPr lang="en-US" sz="1600" b="1" dirty="0">
                <a:latin typeface="+mn-lt"/>
              </a:rPr>
              <a:t>New Jersey (3)</a:t>
            </a:r>
          </a:p>
          <a:p>
            <a:pPr fontAlgn="auto">
              <a:spcBef>
                <a:spcPts val="0"/>
              </a:spcBef>
              <a:spcAft>
                <a:spcPts val="0"/>
              </a:spcAft>
              <a:defRPr/>
            </a:pPr>
            <a:r>
              <a:rPr lang="en-US" sz="1600" dirty="0">
                <a:latin typeface="+mn-lt"/>
              </a:rPr>
              <a:t>Elizabeth Public Schools</a:t>
            </a:r>
          </a:p>
          <a:p>
            <a:pPr fontAlgn="auto">
              <a:spcBef>
                <a:spcPts val="0"/>
              </a:spcBef>
              <a:spcAft>
                <a:spcPts val="0"/>
              </a:spcAft>
              <a:defRPr/>
            </a:pPr>
            <a:r>
              <a:rPr lang="en-US" sz="1600" dirty="0">
                <a:latin typeface="+mn-lt"/>
              </a:rPr>
              <a:t>Passaic County Technical Institute</a:t>
            </a:r>
          </a:p>
          <a:p>
            <a:pPr fontAlgn="auto">
              <a:spcBef>
                <a:spcPts val="0"/>
              </a:spcBef>
              <a:spcAft>
                <a:spcPts val="500"/>
              </a:spcAft>
              <a:defRPr/>
            </a:pPr>
            <a:r>
              <a:rPr lang="en-US" sz="1600" dirty="0">
                <a:latin typeface="+mn-lt"/>
              </a:rPr>
              <a:t>Red bank Board of Education</a:t>
            </a:r>
          </a:p>
          <a:p>
            <a:pPr fontAlgn="auto">
              <a:spcBef>
                <a:spcPts val="0"/>
              </a:spcBef>
              <a:spcAft>
                <a:spcPts val="0"/>
              </a:spcAft>
              <a:defRPr/>
            </a:pPr>
            <a:r>
              <a:rPr lang="en-US" sz="1600" b="1" dirty="0">
                <a:latin typeface="+mn-lt"/>
              </a:rPr>
              <a:t>New Mexico (1)</a:t>
            </a:r>
          </a:p>
          <a:p>
            <a:pPr fontAlgn="auto">
              <a:spcBef>
                <a:spcPts val="0"/>
              </a:spcBef>
              <a:spcAft>
                <a:spcPts val="500"/>
              </a:spcAft>
              <a:defRPr/>
            </a:pPr>
            <a:r>
              <a:rPr lang="en-US" sz="1600" dirty="0">
                <a:latin typeface="+mn-lt"/>
              </a:rPr>
              <a:t>Albuquerque Public Schools</a:t>
            </a:r>
          </a:p>
          <a:p>
            <a:pPr fontAlgn="auto">
              <a:spcBef>
                <a:spcPts val="0"/>
              </a:spcBef>
              <a:spcAft>
                <a:spcPts val="0"/>
              </a:spcAft>
              <a:defRPr/>
            </a:pPr>
            <a:r>
              <a:rPr lang="en-US" sz="1600" b="1" dirty="0">
                <a:latin typeface="+mn-lt"/>
              </a:rPr>
              <a:t>New York (1)</a:t>
            </a:r>
          </a:p>
          <a:p>
            <a:pPr fontAlgn="auto">
              <a:spcBef>
                <a:spcPts val="0"/>
              </a:spcBef>
              <a:spcAft>
                <a:spcPts val="500"/>
              </a:spcAft>
              <a:defRPr/>
            </a:pPr>
            <a:r>
              <a:rPr lang="en-US" sz="1600" dirty="0">
                <a:latin typeface="+mn-lt"/>
              </a:rPr>
              <a:t>Yonkers City School District</a:t>
            </a:r>
          </a:p>
          <a:p>
            <a:pPr fontAlgn="auto">
              <a:spcBef>
                <a:spcPts val="0"/>
              </a:spcBef>
              <a:spcAft>
                <a:spcPts val="0"/>
              </a:spcAft>
              <a:defRPr/>
            </a:pPr>
            <a:r>
              <a:rPr lang="en-US" sz="1600" b="1" dirty="0">
                <a:latin typeface="+mn-lt"/>
              </a:rPr>
              <a:t>Pennsylvania (1)</a:t>
            </a:r>
          </a:p>
          <a:p>
            <a:pPr fontAlgn="auto">
              <a:spcBef>
                <a:spcPts val="0"/>
              </a:spcBef>
              <a:spcAft>
                <a:spcPts val="500"/>
              </a:spcAft>
              <a:defRPr/>
            </a:pPr>
            <a:r>
              <a:rPr lang="en-US" sz="1600" dirty="0">
                <a:latin typeface="+mn-lt"/>
              </a:rPr>
              <a:t>School District of Lancaster</a:t>
            </a:r>
          </a:p>
          <a:p>
            <a:pPr fontAlgn="auto">
              <a:spcBef>
                <a:spcPts val="0"/>
              </a:spcBef>
              <a:spcAft>
                <a:spcPts val="0"/>
              </a:spcAft>
              <a:defRPr/>
            </a:pPr>
            <a:r>
              <a:rPr lang="en-US" sz="1600" b="1" dirty="0">
                <a:latin typeface="+mn-lt"/>
              </a:rPr>
              <a:t>Texas (9)</a:t>
            </a:r>
          </a:p>
          <a:p>
            <a:pPr fontAlgn="auto">
              <a:spcBef>
                <a:spcPts val="0"/>
              </a:spcBef>
              <a:spcAft>
                <a:spcPts val="0"/>
              </a:spcAft>
              <a:defRPr/>
            </a:pPr>
            <a:r>
              <a:rPr lang="en-US" sz="1600" dirty="0">
                <a:latin typeface="+mn-lt"/>
              </a:rPr>
              <a:t>Fort Worth Independent School District</a:t>
            </a:r>
          </a:p>
          <a:p>
            <a:pPr fontAlgn="auto">
              <a:spcBef>
                <a:spcPts val="0"/>
              </a:spcBef>
              <a:spcAft>
                <a:spcPts val="0"/>
              </a:spcAft>
              <a:defRPr/>
            </a:pPr>
            <a:r>
              <a:rPr lang="en-US" sz="1600" dirty="0">
                <a:latin typeface="+mn-lt"/>
              </a:rPr>
              <a:t>Glen Rose ISD</a:t>
            </a:r>
          </a:p>
          <a:p>
            <a:pPr fontAlgn="auto">
              <a:spcBef>
                <a:spcPts val="0"/>
              </a:spcBef>
              <a:spcAft>
                <a:spcPts val="0"/>
              </a:spcAft>
              <a:defRPr/>
            </a:pPr>
            <a:r>
              <a:rPr lang="en-US" sz="1600" dirty="0">
                <a:latin typeface="+mn-lt"/>
              </a:rPr>
              <a:t>Hidalgo Independent School District</a:t>
            </a:r>
          </a:p>
          <a:p>
            <a:pPr fontAlgn="auto">
              <a:spcBef>
                <a:spcPts val="0"/>
              </a:spcBef>
              <a:spcAft>
                <a:spcPts val="0"/>
              </a:spcAft>
              <a:defRPr/>
            </a:pPr>
            <a:r>
              <a:rPr lang="en-US" sz="1600" dirty="0">
                <a:latin typeface="+mn-lt"/>
              </a:rPr>
              <a:t>La </a:t>
            </a:r>
            <a:r>
              <a:rPr lang="en-US" sz="1600" dirty="0" err="1">
                <a:latin typeface="+mn-lt"/>
              </a:rPr>
              <a:t>Joya</a:t>
            </a:r>
            <a:r>
              <a:rPr lang="en-US" sz="1600" dirty="0">
                <a:latin typeface="+mn-lt"/>
              </a:rPr>
              <a:t> Independent School District</a:t>
            </a:r>
          </a:p>
          <a:p>
            <a:pPr fontAlgn="auto">
              <a:spcBef>
                <a:spcPts val="0"/>
              </a:spcBef>
              <a:spcAft>
                <a:spcPts val="0"/>
              </a:spcAft>
              <a:defRPr/>
            </a:pPr>
            <a:r>
              <a:rPr lang="en-US" sz="1600" dirty="0" err="1">
                <a:latin typeface="+mn-lt"/>
              </a:rPr>
              <a:t>Northside</a:t>
            </a:r>
            <a:r>
              <a:rPr lang="en-US" sz="1600" dirty="0">
                <a:latin typeface="+mn-lt"/>
              </a:rPr>
              <a:t> Independent School District</a:t>
            </a:r>
          </a:p>
          <a:p>
            <a:pPr fontAlgn="auto">
              <a:spcBef>
                <a:spcPts val="0"/>
              </a:spcBef>
              <a:spcAft>
                <a:spcPts val="0"/>
              </a:spcAft>
              <a:defRPr/>
            </a:pPr>
            <a:r>
              <a:rPr lang="en-US" sz="1600" dirty="0">
                <a:latin typeface="+mn-lt"/>
              </a:rPr>
              <a:t>Seguin Independent School District</a:t>
            </a:r>
          </a:p>
          <a:p>
            <a:pPr fontAlgn="auto">
              <a:spcBef>
                <a:spcPts val="0"/>
              </a:spcBef>
              <a:spcAft>
                <a:spcPts val="0"/>
              </a:spcAft>
              <a:defRPr/>
            </a:pPr>
            <a:r>
              <a:rPr lang="en-US" sz="1600" dirty="0">
                <a:latin typeface="+mn-lt"/>
              </a:rPr>
              <a:t>Southwest Independent School District</a:t>
            </a:r>
          </a:p>
          <a:p>
            <a:pPr fontAlgn="auto">
              <a:spcBef>
                <a:spcPts val="0"/>
              </a:spcBef>
              <a:spcAft>
                <a:spcPts val="0"/>
              </a:spcAft>
              <a:defRPr/>
            </a:pPr>
            <a:r>
              <a:rPr lang="en-US" sz="1600" dirty="0">
                <a:latin typeface="+mn-lt"/>
              </a:rPr>
              <a:t>Valley View ISD</a:t>
            </a:r>
          </a:p>
          <a:p>
            <a:pPr fontAlgn="auto">
              <a:spcBef>
                <a:spcPts val="0"/>
              </a:spcBef>
              <a:spcAft>
                <a:spcPts val="0"/>
              </a:spcAft>
              <a:defRPr/>
            </a:pPr>
            <a:r>
              <a:rPr lang="en-US" sz="1600" dirty="0">
                <a:latin typeface="+mn-lt"/>
              </a:rPr>
              <a:t>Ysleta Independent School District</a:t>
            </a:r>
          </a:p>
        </p:txBody>
      </p:sp>
      <p:sp>
        <p:nvSpPr>
          <p:cNvPr id="76802" name="TextBox 2"/>
          <p:cNvSpPr txBox="1">
            <a:spLocks noChangeArrowheads="1"/>
          </p:cNvSpPr>
          <p:nvPr/>
        </p:nvSpPr>
        <p:spPr bwMode="auto">
          <a:xfrm>
            <a:off x="652463" y="361950"/>
            <a:ext cx="7315200" cy="1446213"/>
          </a:xfrm>
          <a:prstGeom prst="rect">
            <a:avLst/>
          </a:prstGeom>
          <a:noFill/>
          <a:ln w="9525">
            <a:noFill/>
            <a:miter lim="800000"/>
            <a:headEnd/>
            <a:tailEnd/>
          </a:ln>
        </p:spPr>
        <p:txBody>
          <a:bodyPr>
            <a:spAutoFit/>
          </a:bodyPr>
          <a:lstStyle/>
          <a:p>
            <a:r>
              <a:rPr lang="en-US" sz="4400" dirty="0">
                <a:latin typeface="Calibri" pitchFamily="34" charset="0"/>
              </a:rPr>
              <a:t>23 HSSD </a:t>
            </a:r>
          </a:p>
          <a:p>
            <a:r>
              <a:rPr lang="en-US" sz="4400" dirty="0">
                <a:latin typeface="Calibri" pitchFamily="34" charset="0"/>
              </a:rPr>
              <a:t>Members in 9 States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descr="perspectiva_HACU.jpg"/>
          <p:cNvPicPr>
            <a:picLocks noChangeAspect="1" noChangeArrowheads="1"/>
          </p:cNvPicPr>
          <p:nvPr/>
        </p:nvPicPr>
        <p:blipFill>
          <a:blip r:embed="rId3" cstate="print"/>
          <a:srcRect l="13837" t="21085" r="21146" b="36507"/>
          <a:stretch>
            <a:fillRect/>
          </a:stretch>
        </p:blipFill>
        <p:spPr bwMode="auto">
          <a:xfrm>
            <a:off x="533400" y="2133600"/>
            <a:ext cx="5867400" cy="2514600"/>
          </a:xfrm>
          <a:prstGeom prst="rect">
            <a:avLst/>
          </a:prstGeom>
          <a:noFill/>
          <a:ln w="9525">
            <a:noFill/>
            <a:miter lim="800000"/>
            <a:headEnd/>
            <a:tailEnd/>
          </a:ln>
        </p:spPr>
      </p:pic>
      <p:sp>
        <p:nvSpPr>
          <p:cNvPr id="8" name="Title 1"/>
          <p:cNvSpPr txBox="1">
            <a:spLocks/>
          </p:cNvSpPr>
          <p:nvPr/>
        </p:nvSpPr>
        <p:spPr>
          <a:xfrm>
            <a:off x="457200" y="685800"/>
            <a:ext cx="8229600" cy="1143000"/>
          </a:xfrm>
          <a:prstGeom prst="rect">
            <a:avLst/>
          </a:prstGeom>
        </p:spPr>
        <p:txBody>
          <a:bodyPr/>
          <a:lstStyle/>
          <a:p>
            <a:pPr fontAlgn="auto">
              <a:spcAft>
                <a:spcPts val="0"/>
              </a:spcAft>
              <a:defRPr/>
            </a:pPr>
            <a:r>
              <a:rPr lang="en-US" sz="4400" dirty="0">
                <a:latin typeface="+mn-lt"/>
              </a:rPr>
              <a:t>The HACU Center</a:t>
            </a:r>
          </a:p>
          <a:p>
            <a:pPr fontAlgn="auto">
              <a:spcAft>
                <a:spcPts val="0"/>
              </a:spcAft>
              <a:defRPr/>
            </a:pPr>
            <a:r>
              <a:rPr lang="en-US" sz="4400" dirty="0">
                <a:latin typeface="+mj-lt"/>
                <a:ea typeface="+mj-ea"/>
                <a:cs typeface="+mj-cs"/>
              </a:rPr>
              <a:t>for Higher Education Success</a:t>
            </a:r>
          </a:p>
        </p:txBody>
      </p:sp>
      <p:sp>
        <p:nvSpPr>
          <p:cNvPr id="78851" name="TextBox 4"/>
          <p:cNvSpPr txBox="1">
            <a:spLocks noChangeArrowheads="1"/>
          </p:cNvSpPr>
          <p:nvPr/>
        </p:nvSpPr>
        <p:spPr bwMode="auto">
          <a:xfrm>
            <a:off x="533400" y="4800600"/>
            <a:ext cx="8001000" cy="1878013"/>
          </a:xfrm>
          <a:prstGeom prst="rect">
            <a:avLst/>
          </a:prstGeom>
          <a:noFill/>
          <a:ln w="9525">
            <a:noFill/>
            <a:miter lim="800000"/>
            <a:headEnd/>
            <a:tailEnd/>
          </a:ln>
        </p:spPr>
        <p:txBody>
          <a:bodyPr>
            <a:spAutoFit/>
          </a:bodyPr>
          <a:lstStyle/>
          <a:p>
            <a:pPr marL="342900" lvl="1" indent="-342900">
              <a:spcBef>
                <a:spcPct val="20000"/>
              </a:spcBef>
              <a:buFont typeface="Arial" charset="0"/>
              <a:buChar char="•"/>
            </a:pPr>
            <a:r>
              <a:rPr lang="en-US" sz="2000">
                <a:latin typeface="Calibri" pitchFamily="34" charset="0"/>
              </a:rPr>
              <a:t>National Innovation Center on Hispanic Education</a:t>
            </a:r>
          </a:p>
          <a:p>
            <a:pPr marL="342900" lvl="1" indent="-342900">
              <a:spcBef>
                <a:spcPct val="20000"/>
              </a:spcBef>
              <a:buFont typeface="Arial" charset="0"/>
              <a:buChar char="•"/>
            </a:pPr>
            <a:r>
              <a:rPr lang="en-US" sz="2000">
                <a:latin typeface="Calibri" pitchFamily="34" charset="0"/>
              </a:rPr>
              <a:t>Latino College Planning and Testing Initiative</a:t>
            </a:r>
          </a:p>
          <a:p>
            <a:pPr marL="342900" lvl="1" indent="-342900">
              <a:spcBef>
                <a:spcPct val="20000"/>
              </a:spcBef>
              <a:buFont typeface="Arial" charset="0"/>
              <a:buChar char="•"/>
            </a:pPr>
            <a:r>
              <a:rPr lang="en-US" sz="2000">
                <a:latin typeface="Calibri" pitchFamily="34" charset="0"/>
              </a:rPr>
              <a:t>Financial Literacy Institute</a:t>
            </a:r>
          </a:p>
          <a:p>
            <a:pPr marL="342900" lvl="1" indent="-342900">
              <a:spcBef>
                <a:spcPct val="20000"/>
              </a:spcBef>
              <a:buFont typeface="Arial" charset="0"/>
              <a:buChar char="•"/>
            </a:pPr>
            <a:r>
              <a:rPr lang="en-US" sz="2000">
                <a:latin typeface="Calibri" pitchFamily="34" charset="0"/>
              </a:rPr>
              <a:t>Hispanic Higher Education </a:t>
            </a:r>
          </a:p>
          <a:p>
            <a:pPr marL="342900" lvl="1" indent="-342900">
              <a:spcBef>
                <a:spcPct val="20000"/>
              </a:spcBef>
            </a:pPr>
            <a:r>
              <a:rPr lang="en-US" sz="2000">
                <a:latin typeface="Calibri" pitchFamily="34" charset="0"/>
              </a:rPr>
              <a:t>	Hall of Champions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57200"/>
            <a:ext cx="8229600" cy="1143000"/>
          </a:xfrm>
          <a:prstGeom prst="rect">
            <a:avLst/>
          </a:prstGeom>
        </p:spPr>
        <p:txBody>
          <a:bodyPr/>
          <a:lstStyle/>
          <a:p>
            <a:pPr fontAlgn="auto">
              <a:spcAft>
                <a:spcPts val="0"/>
              </a:spcAft>
              <a:defRPr/>
            </a:pPr>
            <a:r>
              <a:rPr lang="en-US" sz="4400" dirty="0">
                <a:latin typeface="+mj-lt"/>
                <a:ea typeface="+mj-ea"/>
                <a:cs typeface="+mj-cs"/>
              </a:rPr>
              <a:t>Agenda</a:t>
            </a:r>
          </a:p>
        </p:txBody>
      </p:sp>
      <p:sp>
        <p:nvSpPr>
          <p:cNvPr id="44034" name="Content Placeholder 2"/>
          <p:cNvSpPr txBox="1">
            <a:spLocks/>
          </p:cNvSpPr>
          <p:nvPr/>
        </p:nvSpPr>
        <p:spPr bwMode="auto">
          <a:xfrm>
            <a:off x="457200" y="1600200"/>
            <a:ext cx="8229600" cy="4525963"/>
          </a:xfrm>
          <a:prstGeom prst="rect">
            <a:avLst/>
          </a:prstGeom>
          <a:noFill/>
          <a:ln w="9525">
            <a:noFill/>
            <a:miter lim="800000"/>
            <a:headEnd/>
            <a:tailEnd/>
          </a:ln>
        </p:spPr>
        <p:txBody>
          <a:bodyPr/>
          <a:lstStyle/>
          <a:p>
            <a:pPr marL="514350" indent="-514350">
              <a:spcBef>
                <a:spcPct val="20000"/>
              </a:spcBef>
              <a:buFont typeface="Arial" charset="0"/>
              <a:buAutoNum type="romanUcPeriod"/>
              <a:tabLst>
                <a:tab pos="346075" algn="l"/>
                <a:tab pos="684213" algn="l"/>
              </a:tabLst>
            </a:pPr>
            <a:r>
              <a:rPr lang="en-US" sz="3200">
                <a:latin typeface="Calibri" pitchFamily="34" charset="0"/>
              </a:rPr>
              <a:t>Welcome &amp; Opening Remarks</a:t>
            </a:r>
          </a:p>
          <a:p>
            <a:pPr marL="514350" indent="-514350">
              <a:spcBef>
                <a:spcPct val="20000"/>
              </a:spcBef>
              <a:buFont typeface="Arial" charset="0"/>
              <a:buAutoNum type="romanUcPeriod"/>
              <a:tabLst>
                <a:tab pos="346075" algn="l"/>
                <a:tab pos="684213" algn="l"/>
              </a:tabLst>
            </a:pPr>
            <a:r>
              <a:rPr lang="en-US" sz="3200">
                <a:latin typeface="Calibri" pitchFamily="34" charset="0"/>
              </a:rPr>
              <a:t>Hispanic Higher Education &amp; HACU 		</a:t>
            </a:r>
          </a:p>
          <a:p>
            <a:pPr marL="514350" indent="-514350">
              <a:spcBef>
                <a:spcPct val="20000"/>
              </a:spcBef>
              <a:buFont typeface="Arial" charset="0"/>
              <a:buAutoNum type="romanUcPeriod" startAt="3"/>
              <a:tabLst>
                <a:tab pos="346075" algn="l"/>
                <a:tab pos="684213" algn="l"/>
              </a:tabLst>
            </a:pPr>
            <a:r>
              <a:rPr lang="en-US" sz="3200">
                <a:latin typeface="Calibri" pitchFamily="34" charset="0"/>
              </a:rPr>
              <a:t>Discussion, Questions &amp; Answers	</a:t>
            </a:r>
          </a:p>
          <a:p>
            <a:pPr marL="514350" indent="-514350">
              <a:spcBef>
                <a:spcPct val="20000"/>
              </a:spcBef>
              <a:buFont typeface="Arial" charset="0"/>
              <a:buAutoNum type="romanUcPeriod" startAt="3"/>
              <a:tabLst>
                <a:tab pos="346075" algn="l"/>
                <a:tab pos="684213" algn="l"/>
              </a:tabLst>
            </a:pPr>
            <a:r>
              <a:rPr lang="en-US" sz="3200">
                <a:latin typeface="Calibri" pitchFamily="34" charset="0"/>
              </a:rPr>
              <a:t>How You Can Help to </a:t>
            </a:r>
          </a:p>
          <a:p>
            <a:pPr marL="514350" indent="-514350">
              <a:spcBef>
                <a:spcPct val="20000"/>
              </a:spcBef>
              <a:tabLst>
                <a:tab pos="346075" algn="l"/>
                <a:tab pos="684213" algn="l"/>
              </a:tabLst>
            </a:pPr>
            <a:r>
              <a:rPr lang="en-US" sz="3200">
                <a:latin typeface="Calibri" pitchFamily="34" charset="0"/>
              </a:rPr>
              <a:t>		Champion Hispanic Higher Education Success</a:t>
            </a:r>
          </a:p>
          <a:p>
            <a:pPr marL="514350" indent="-514350">
              <a:spcBef>
                <a:spcPct val="20000"/>
              </a:spcBef>
              <a:tabLst>
                <a:tab pos="346075" algn="l"/>
                <a:tab pos="684213" algn="l"/>
              </a:tabLst>
            </a:pPr>
            <a:r>
              <a:rPr lang="en-US" sz="3200">
                <a:latin typeface="Calibri" pitchFamily="34" charset="0"/>
              </a:rPr>
              <a:t>V.	  Closing Comments</a:t>
            </a:r>
          </a:p>
        </p:txBody>
      </p:sp>
      <p:pic>
        <p:nvPicPr>
          <p:cNvPr id="44035" name="Picture 2" descr="OnTheRoad_main banner"/>
          <p:cNvPicPr>
            <a:picLocks noChangeAspect="1" noChangeArrowheads="1"/>
          </p:cNvPicPr>
          <p:nvPr/>
        </p:nvPicPr>
        <p:blipFill>
          <a:blip r:embed="rId3" cstate="print"/>
          <a:srcRect/>
          <a:stretch>
            <a:fillRect/>
          </a:stretch>
        </p:blipFill>
        <p:spPr bwMode="auto">
          <a:xfrm>
            <a:off x="5791200" y="5926138"/>
            <a:ext cx="3228975" cy="779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p:cNvSpPr>
            <a:spLocks noGrp="1"/>
          </p:cNvSpPr>
          <p:nvPr>
            <p:ph idx="4294967295"/>
          </p:nvPr>
        </p:nvSpPr>
        <p:spPr>
          <a:xfrm>
            <a:off x="533400" y="1981200"/>
            <a:ext cx="8229600" cy="2590800"/>
          </a:xfrm>
        </p:spPr>
        <p:txBody>
          <a:bodyPr/>
          <a:lstStyle/>
          <a:p>
            <a:r>
              <a:rPr lang="en-US" smtClean="0"/>
              <a:t>Discussion, Questions &amp; Answers</a:t>
            </a:r>
          </a:p>
          <a:p>
            <a:r>
              <a:rPr lang="en-US" smtClean="0"/>
              <a:t>Existing collaborations in your communities</a:t>
            </a:r>
          </a:p>
          <a:p>
            <a:r>
              <a:rPr lang="en-US" smtClean="0"/>
              <a:t>Suggestions</a:t>
            </a:r>
          </a:p>
          <a:p>
            <a:pPr>
              <a:buFont typeface="Arial" charset="0"/>
              <a:buNone/>
            </a:pPr>
            <a:endParaRPr lang="en-US" sz="2800" smtClean="0"/>
          </a:p>
        </p:txBody>
      </p:sp>
      <p:sp>
        <p:nvSpPr>
          <p:cNvPr id="8" name="Title 1"/>
          <p:cNvSpPr txBox="1">
            <a:spLocks/>
          </p:cNvSpPr>
          <p:nvPr/>
        </p:nvSpPr>
        <p:spPr>
          <a:xfrm>
            <a:off x="457200" y="685800"/>
            <a:ext cx="8229600" cy="1143000"/>
          </a:xfrm>
          <a:prstGeom prst="rect">
            <a:avLst/>
          </a:prstGeom>
        </p:spPr>
        <p:txBody>
          <a:bodyPr/>
          <a:lstStyle/>
          <a:p>
            <a:pPr fontAlgn="auto">
              <a:spcAft>
                <a:spcPts val="0"/>
              </a:spcAft>
              <a:defRPr/>
            </a:pPr>
            <a:r>
              <a:rPr lang="en-US" sz="4400" dirty="0">
                <a:latin typeface="+mn-lt"/>
              </a:rPr>
              <a:t>Dialogue</a:t>
            </a:r>
            <a:endParaRPr lang="en-US" sz="4400" dirty="0">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p:cNvSpPr txBox="1">
            <a:spLocks/>
          </p:cNvSpPr>
          <p:nvPr/>
        </p:nvSpPr>
        <p:spPr bwMode="auto">
          <a:xfrm>
            <a:off x="3886200" y="2895600"/>
            <a:ext cx="4876800" cy="2743200"/>
          </a:xfrm>
          <a:prstGeom prst="rect">
            <a:avLst/>
          </a:prstGeom>
          <a:noFill/>
          <a:ln w="9525">
            <a:noFill/>
            <a:miter lim="800000"/>
            <a:headEnd/>
            <a:tailEnd/>
          </a:ln>
        </p:spPr>
        <p:txBody>
          <a:bodyPr/>
          <a:lstStyle/>
          <a:p>
            <a:pPr marL="342900" indent="-342900">
              <a:spcBef>
                <a:spcPct val="20000"/>
              </a:spcBef>
              <a:buFont typeface="Arial" charset="0"/>
              <a:buChar char="•"/>
            </a:pPr>
            <a:r>
              <a:rPr lang="en-US" sz="3200">
                <a:latin typeface="Calibri" pitchFamily="34" charset="0"/>
              </a:rPr>
              <a:t>Let us know of your interest in pursuing the member or partner benefits outlined today</a:t>
            </a:r>
          </a:p>
          <a:p>
            <a:pPr marL="342900" indent="-342900">
              <a:spcBef>
                <a:spcPct val="20000"/>
              </a:spcBef>
              <a:buFont typeface="Arial" charset="0"/>
              <a:buNone/>
            </a:pPr>
            <a:endParaRPr lang="en-US" sz="2800">
              <a:latin typeface="Calibri" pitchFamily="34" charset="0"/>
            </a:endParaRPr>
          </a:p>
        </p:txBody>
      </p:sp>
      <p:sp>
        <p:nvSpPr>
          <p:cNvPr id="4" name="Title 1"/>
          <p:cNvSpPr txBox="1">
            <a:spLocks/>
          </p:cNvSpPr>
          <p:nvPr/>
        </p:nvSpPr>
        <p:spPr>
          <a:xfrm>
            <a:off x="457200" y="685800"/>
            <a:ext cx="8229600" cy="914400"/>
          </a:xfrm>
          <a:prstGeom prst="rect">
            <a:avLst/>
          </a:prstGeom>
        </p:spPr>
        <p:txBody>
          <a:bodyPr/>
          <a:lstStyle/>
          <a:p>
            <a:pPr fontAlgn="auto">
              <a:spcAft>
                <a:spcPts val="0"/>
              </a:spcAft>
              <a:defRPr/>
            </a:pPr>
            <a:r>
              <a:rPr lang="en-US" sz="4400" dirty="0">
                <a:latin typeface="+mn-lt"/>
              </a:rPr>
              <a:t>How You Can Help</a:t>
            </a:r>
            <a:r>
              <a:rPr lang="en-US" sz="4400" dirty="0">
                <a:latin typeface="+mj-lt"/>
                <a:ea typeface="+mj-ea"/>
                <a:cs typeface="+mj-cs"/>
              </a:rPr>
              <a:t> to</a:t>
            </a:r>
          </a:p>
          <a:p>
            <a:pPr fontAlgn="auto">
              <a:spcAft>
                <a:spcPts val="0"/>
              </a:spcAft>
              <a:defRPr/>
            </a:pPr>
            <a:r>
              <a:rPr lang="en-US" sz="4400" dirty="0">
                <a:latin typeface="+mj-lt"/>
                <a:ea typeface="+mj-ea"/>
                <a:cs typeface="+mj-cs"/>
              </a:rPr>
              <a:t>Champion Hispanic Higher Education Success</a:t>
            </a:r>
          </a:p>
        </p:txBody>
      </p:sp>
      <p:pic>
        <p:nvPicPr>
          <p:cNvPr id="82947" name="Picture 4" descr="interest form.JPG"/>
          <p:cNvPicPr>
            <a:picLocks noChangeAspect="1"/>
          </p:cNvPicPr>
          <p:nvPr/>
        </p:nvPicPr>
        <p:blipFill>
          <a:blip r:embed="rId3" cstate="print"/>
          <a:srcRect/>
          <a:stretch>
            <a:fillRect/>
          </a:stretch>
        </p:blipFill>
        <p:spPr bwMode="auto">
          <a:xfrm>
            <a:off x="609600" y="2743200"/>
            <a:ext cx="2913063" cy="37496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txBox="1">
            <a:spLocks/>
          </p:cNvSpPr>
          <p:nvPr/>
        </p:nvSpPr>
        <p:spPr bwMode="auto">
          <a:xfrm>
            <a:off x="4038600" y="2438400"/>
            <a:ext cx="4876800" cy="1295400"/>
          </a:xfrm>
          <a:prstGeom prst="rect">
            <a:avLst/>
          </a:prstGeom>
          <a:noFill/>
          <a:ln w="9525">
            <a:noFill/>
            <a:miter lim="800000"/>
            <a:headEnd/>
            <a:tailEnd/>
          </a:ln>
        </p:spPr>
        <p:txBody>
          <a:bodyPr/>
          <a:lstStyle/>
          <a:p>
            <a:pPr marL="342900" indent="-342900">
              <a:spcBef>
                <a:spcPct val="20000"/>
              </a:spcBef>
              <a:buFont typeface="Arial" charset="0"/>
              <a:buChar char="•"/>
            </a:pPr>
            <a:r>
              <a:rPr lang="en-US" sz="3200">
                <a:latin typeface="Calibri" pitchFamily="34" charset="0"/>
              </a:rPr>
              <a:t>Sign up for HACU’s monthly e-newsletter</a:t>
            </a:r>
          </a:p>
          <a:p>
            <a:pPr marL="342900" indent="-342900">
              <a:spcBef>
                <a:spcPct val="20000"/>
              </a:spcBef>
              <a:buFont typeface="Arial" charset="0"/>
              <a:buNone/>
            </a:pPr>
            <a:endParaRPr lang="en-US" sz="2800">
              <a:latin typeface="Calibri" pitchFamily="34" charset="0"/>
            </a:endParaRPr>
          </a:p>
        </p:txBody>
      </p:sp>
      <p:sp>
        <p:nvSpPr>
          <p:cNvPr id="4" name="Title 1"/>
          <p:cNvSpPr txBox="1">
            <a:spLocks/>
          </p:cNvSpPr>
          <p:nvPr/>
        </p:nvSpPr>
        <p:spPr>
          <a:xfrm>
            <a:off x="457200" y="685800"/>
            <a:ext cx="8229600" cy="914400"/>
          </a:xfrm>
          <a:prstGeom prst="rect">
            <a:avLst/>
          </a:prstGeom>
        </p:spPr>
        <p:txBody>
          <a:bodyPr/>
          <a:lstStyle/>
          <a:p>
            <a:pPr fontAlgn="auto">
              <a:spcAft>
                <a:spcPts val="0"/>
              </a:spcAft>
              <a:defRPr/>
            </a:pPr>
            <a:r>
              <a:rPr lang="en-US" sz="4400" dirty="0">
                <a:latin typeface="+mn-lt"/>
              </a:rPr>
              <a:t>Stay Informed</a:t>
            </a:r>
            <a:endParaRPr lang="en-US" sz="4400" dirty="0">
              <a:latin typeface="+mj-lt"/>
              <a:ea typeface="+mj-ea"/>
              <a:cs typeface="+mj-cs"/>
            </a:endParaRPr>
          </a:p>
        </p:txBody>
      </p:sp>
      <p:pic>
        <p:nvPicPr>
          <p:cNvPr id="84995" name="Picture 2" descr="U:\Common\HACU on the Road\Chicago\Images\e-newslettershorter.jpg"/>
          <p:cNvPicPr>
            <a:picLocks noChangeAspect="1" noChangeArrowheads="1"/>
          </p:cNvPicPr>
          <p:nvPr/>
        </p:nvPicPr>
        <p:blipFill>
          <a:blip r:embed="rId3" cstate="print"/>
          <a:srcRect/>
          <a:stretch>
            <a:fillRect/>
          </a:stretch>
        </p:blipFill>
        <p:spPr bwMode="auto">
          <a:xfrm>
            <a:off x="457200" y="1676400"/>
            <a:ext cx="3268663" cy="47545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886200" y="2438400"/>
            <a:ext cx="4876800" cy="1295400"/>
          </a:xfrm>
          <a:prstGeom prst="rect">
            <a:avLst/>
          </a:prstGeom>
        </p:spPr>
        <p:txBody>
          <a:bodyPr>
            <a:normAutofit fontScale="92500" lnSpcReduction="20000"/>
          </a:bodyPr>
          <a:lstStyle/>
          <a:p>
            <a:pPr marL="342900" indent="-342900" fontAlgn="auto">
              <a:spcBef>
                <a:spcPct val="20000"/>
              </a:spcBef>
              <a:spcAft>
                <a:spcPts val="0"/>
              </a:spcAft>
              <a:buFont typeface="Arial" pitchFamily="34" charset="0"/>
              <a:buChar char="•"/>
              <a:defRPr/>
            </a:pPr>
            <a:r>
              <a:rPr lang="en-US" sz="3200" dirty="0">
                <a:latin typeface="+mn-lt"/>
              </a:rPr>
              <a:t>Subscribe to </a:t>
            </a:r>
            <a:r>
              <a:rPr lang="en-US" sz="3200" i="1" dirty="0">
                <a:latin typeface="+mn-lt"/>
              </a:rPr>
              <a:t>The Voice of Hispanic Higher Education</a:t>
            </a:r>
            <a:r>
              <a:rPr lang="en-US" sz="3200" dirty="0">
                <a:latin typeface="+mn-lt"/>
              </a:rPr>
              <a:t>, HACU’s quarterly magazine</a:t>
            </a:r>
          </a:p>
          <a:p>
            <a:pPr marL="342900" indent="-342900" fontAlgn="auto">
              <a:spcBef>
                <a:spcPct val="20000"/>
              </a:spcBef>
              <a:spcAft>
                <a:spcPts val="0"/>
              </a:spcAft>
              <a:buFont typeface="Arial" pitchFamily="34" charset="0"/>
              <a:buNone/>
              <a:tabLst>
                <a:tab pos="7085013" algn="l"/>
              </a:tabLst>
              <a:defRPr/>
            </a:pPr>
            <a:endParaRPr lang="en-US" sz="2800" dirty="0">
              <a:latin typeface="+mn-lt"/>
            </a:endParaRPr>
          </a:p>
        </p:txBody>
      </p:sp>
      <p:sp>
        <p:nvSpPr>
          <p:cNvPr id="4" name="Title 1"/>
          <p:cNvSpPr txBox="1">
            <a:spLocks/>
          </p:cNvSpPr>
          <p:nvPr/>
        </p:nvSpPr>
        <p:spPr>
          <a:xfrm>
            <a:off x="457200" y="685800"/>
            <a:ext cx="8229600" cy="914400"/>
          </a:xfrm>
          <a:prstGeom prst="rect">
            <a:avLst/>
          </a:prstGeom>
        </p:spPr>
        <p:txBody>
          <a:bodyPr/>
          <a:lstStyle/>
          <a:p>
            <a:pPr fontAlgn="auto">
              <a:spcAft>
                <a:spcPts val="0"/>
              </a:spcAft>
              <a:defRPr/>
            </a:pPr>
            <a:r>
              <a:rPr lang="en-US" sz="4400" dirty="0">
                <a:latin typeface="+mn-lt"/>
              </a:rPr>
              <a:t>Stay Informed</a:t>
            </a:r>
            <a:endParaRPr lang="en-US" sz="4400" dirty="0">
              <a:latin typeface="+mj-lt"/>
              <a:ea typeface="+mj-ea"/>
              <a:cs typeface="+mj-cs"/>
            </a:endParaRPr>
          </a:p>
        </p:txBody>
      </p:sp>
      <p:pic>
        <p:nvPicPr>
          <p:cNvPr id="5" name="Picture 2"/>
          <p:cNvPicPr>
            <a:picLocks noChangeAspect="1" noChangeArrowheads="1"/>
          </p:cNvPicPr>
          <p:nvPr/>
        </p:nvPicPr>
        <p:blipFill>
          <a:blip r:embed="rId3" cstate="print"/>
          <a:srcRect/>
          <a:stretch>
            <a:fillRect/>
          </a:stretch>
        </p:blipFill>
        <p:spPr bwMode="auto">
          <a:xfrm>
            <a:off x="457200" y="1828800"/>
            <a:ext cx="3276600" cy="42507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descr="Advocacy Page of web.JPG"/>
          <p:cNvPicPr>
            <a:picLocks noChangeAspect="1"/>
          </p:cNvPicPr>
          <p:nvPr/>
        </p:nvPicPr>
        <p:blipFill>
          <a:blip r:embed="rId3" cstate="print"/>
          <a:srcRect/>
          <a:stretch>
            <a:fillRect/>
          </a:stretch>
        </p:blipFill>
        <p:spPr bwMode="auto">
          <a:xfrm>
            <a:off x="381000" y="1981200"/>
            <a:ext cx="3478213" cy="4206875"/>
          </a:xfrm>
          <a:prstGeom prst="rect">
            <a:avLst/>
          </a:prstGeom>
          <a:noFill/>
          <a:ln w="12700">
            <a:solidFill>
              <a:schemeClr val="tx1"/>
            </a:solidFill>
            <a:miter lim="800000"/>
            <a:headEnd/>
            <a:tailEnd/>
          </a:ln>
        </p:spPr>
      </p:pic>
      <p:sp>
        <p:nvSpPr>
          <p:cNvPr id="89090" name="Content Placeholder 2"/>
          <p:cNvSpPr txBox="1">
            <a:spLocks/>
          </p:cNvSpPr>
          <p:nvPr/>
        </p:nvSpPr>
        <p:spPr bwMode="auto">
          <a:xfrm>
            <a:off x="3886200" y="1981200"/>
            <a:ext cx="4876800" cy="2286000"/>
          </a:xfrm>
          <a:prstGeom prst="rect">
            <a:avLst/>
          </a:prstGeom>
          <a:noFill/>
          <a:ln w="9525">
            <a:noFill/>
            <a:miter lim="800000"/>
            <a:headEnd/>
            <a:tailEnd/>
          </a:ln>
        </p:spPr>
        <p:txBody>
          <a:bodyPr/>
          <a:lstStyle/>
          <a:p>
            <a:pPr marL="342900" indent="-342900">
              <a:spcBef>
                <a:spcPct val="20000"/>
              </a:spcBef>
              <a:buFont typeface="Arial" charset="0"/>
              <a:buChar char="•"/>
            </a:pPr>
            <a:r>
              <a:rPr lang="en-US" sz="3200">
                <a:latin typeface="Calibri" pitchFamily="34" charset="0"/>
              </a:rPr>
              <a:t>Visit www.hacu.net to send a message to your elected officials</a:t>
            </a:r>
          </a:p>
          <a:p>
            <a:pPr marL="342900" indent="-342900">
              <a:spcBef>
                <a:spcPct val="20000"/>
              </a:spcBef>
              <a:buFont typeface="Arial" charset="0"/>
              <a:buNone/>
            </a:pPr>
            <a:endParaRPr lang="en-US" sz="2800">
              <a:latin typeface="Calibri" pitchFamily="34" charset="0"/>
            </a:endParaRPr>
          </a:p>
        </p:txBody>
      </p:sp>
      <p:sp>
        <p:nvSpPr>
          <p:cNvPr id="4" name="Title 1"/>
          <p:cNvSpPr txBox="1">
            <a:spLocks/>
          </p:cNvSpPr>
          <p:nvPr/>
        </p:nvSpPr>
        <p:spPr>
          <a:xfrm>
            <a:off x="457200" y="685800"/>
            <a:ext cx="8229600" cy="914400"/>
          </a:xfrm>
          <a:prstGeom prst="rect">
            <a:avLst/>
          </a:prstGeom>
        </p:spPr>
        <p:txBody>
          <a:bodyPr/>
          <a:lstStyle/>
          <a:p>
            <a:pPr fontAlgn="auto">
              <a:spcAft>
                <a:spcPts val="0"/>
              </a:spcAft>
              <a:defRPr/>
            </a:pPr>
            <a:r>
              <a:rPr lang="en-US" sz="4400" dirty="0">
                <a:latin typeface="+mn-lt"/>
              </a:rPr>
              <a:t>Become An Advocate</a:t>
            </a:r>
            <a:endParaRPr lang="en-US" sz="4400" dirty="0">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Content Placeholder 2"/>
          <p:cNvSpPr txBox="1">
            <a:spLocks/>
          </p:cNvSpPr>
          <p:nvPr/>
        </p:nvSpPr>
        <p:spPr bwMode="auto">
          <a:xfrm>
            <a:off x="3810000" y="1981200"/>
            <a:ext cx="4876800" cy="3124200"/>
          </a:xfrm>
          <a:prstGeom prst="rect">
            <a:avLst/>
          </a:prstGeom>
          <a:noFill/>
          <a:ln w="9525">
            <a:noFill/>
            <a:miter lim="800000"/>
            <a:headEnd/>
            <a:tailEnd/>
          </a:ln>
        </p:spPr>
        <p:txBody>
          <a:bodyPr/>
          <a:lstStyle/>
          <a:p>
            <a:pPr marL="342900" indent="-342900">
              <a:spcBef>
                <a:spcPct val="20000"/>
              </a:spcBef>
              <a:buFont typeface="Arial" charset="0"/>
              <a:buChar char="•"/>
            </a:pPr>
            <a:r>
              <a:rPr lang="en-US" sz="3200">
                <a:latin typeface="Calibri" pitchFamily="34" charset="0"/>
              </a:rPr>
              <a:t>Join individuals in HACU’s “Hispanic Alliance to Champion Higher Education”</a:t>
            </a:r>
          </a:p>
          <a:p>
            <a:pPr marL="342900" indent="-342900">
              <a:spcBef>
                <a:spcPct val="20000"/>
              </a:spcBef>
            </a:pPr>
            <a:endParaRPr lang="en-US" sz="3200">
              <a:latin typeface="Calibri" pitchFamily="34" charset="0"/>
            </a:endParaRPr>
          </a:p>
          <a:p>
            <a:pPr marL="342900" indent="-342900">
              <a:spcBef>
                <a:spcPct val="20000"/>
              </a:spcBef>
              <a:buFont typeface="Arial" charset="0"/>
              <a:buNone/>
            </a:pPr>
            <a:endParaRPr lang="en-US" sz="2800">
              <a:latin typeface="Calibri" pitchFamily="34" charset="0"/>
            </a:endParaRPr>
          </a:p>
        </p:txBody>
      </p:sp>
      <p:sp>
        <p:nvSpPr>
          <p:cNvPr id="4" name="Title 1"/>
          <p:cNvSpPr txBox="1">
            <a:spLocks/>
          </p:cNvSpPr>
          <p:nvPr/>
        </p:nvSpPr>
        <p:spPr>
          <a:xfrm>
            <a:off x="457200" y="685800"/>
            <a:ext cx="8229600" cy="914400"/>
          </a:xfrm>
          <a:prstGeom prst="rect">
            <a:avLst/>
          </a:prstGeom>
        </p:spPr>
        <p:txBody>
          <a:bodyPr/>
          <a:lstStyle/>
          <a:p>
            <a:pPr fontAlgn="auto">
              <a:spcAft>
                <a:spcPts val="0"/>
              </a:spcAft>
              <a:defRPr/>
            </a:pPr>
            <a:r>
              <a:rPr lang="en-US" sz="4400" dirty="0">
                <a:latin typeface="+mn-lt"/>
              </a:rPr>
              <a:t>Become Part of </a:t>
            </a:r>
          </a:p>
          <a:p>
            <a:pPr fontAlgn="auto">
              <a:spcAft>
                <a:spcPts val="0"/>
              </a:spcAft>
              <a:defRPr/>
            </a:pPr>
            <a:r>
              <a:rPr lang="en-US" sz="4400" dirty="0">
                <a:latin typeface="+mj-lt"/>
                <a:ea typeface="+mj-ea"/>
                <a:cs typeface="+mj-cs"/>
              </a:rPr>
              <a:t>La HACHE de HACU</a:t>
            </a:r>
          </a:p>
        </p:txBody>
      </p:sp>
      <p:pic>
        <p:nvPicPr>
          <p:cNvPr id="91139" name="Picture 4" descr="one page donation summary.JPG"/>
          <p:cNvPicPr>
            <a:picLocks noChangeAspect="1"/>
          </p:cNvPicPr>
          <p:nvPr/>
        </p:nvPicPr>
        <p:blipFill>
          <a:blip r:embed="rId3" cstate="print"/>
          <a:srcRect/>
          <a:stretch>
            <a:fillRect/>
          </a:stretch>
        </p:blipFill>
        <p:spPr bwMode="auto">
          <a:xfrm>
            <a:off x="457200" y="2270125"/>
            <a:ext cx="3254375" cy="42068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Conferences\CAPITOL FORUM\2009 Capitol Forum\Publications\Cover.jpg"/>
          <p:cNvPicPr>
            <a:picLocks noChangeAspect="1" noChangeArrowheads="1"/>
          </p:cNvPicPr>
          <p:nvPr/>
        </p:nvPicPr>
        <p:blipFill>
          <a:blip r:embed="rId3" cstate="print"/>
          <a:srcRect b="45098"/>
          <a:stretch>
            <a:fillRect/>
          </a:stretch>
        </p:blipFill>
        <p:spPr bwMode="auto">
          <a:xfrm>
            <a:off x="304800" y="2362200"/>
            <a:ext cx="3771900" cy="3200400"/>
          </a:xfrm>
          <a:prstGeom prst="rect">
            <a:avLst/>
          </a:prstGeom>
          <a:noFill/>
          <a:ln w="19050">
            <a:solidFill>
              <a:schemeClr val="tx1"/>
            </a:solidFill>
          </a:ln>
        </p:spPr>
      </p:pic>
      <p:sp>
        <p:nvSpPr>
          <p:cNvPr id="4" name="Title 1"/>
          <p:cNvSpPr txBox="1">
            <a:spLocks/>
          </p:cNvSpPr>
          <p:nvPr/>
        </p:nvSpPr>
        <p:spPr>
          <a:xfrm>
            <a:off x="457200" y="685800"/>
            <a:ext cx="8229600" cy="914400"/>
          </a:xfrm>
          <a:prstGeom prst="rect">
            <a:avLst/>
          </a:prstGeom>
        </p:spPr>
        <p:txBody>
          <a:bodyPr/>
          <a:lstStyle/>
          <a:p>
            <a:pPr fontAlgn="auto">
              <a:spcAft>
                <a:spcPts val="0"/>
              </a:spcAft>
              <a:defRPr/>
            </a:pPr>
            <a:r>
              <a:rPr lang="en-US" sz="4400" dirty="0">
                <a:latin typeface="+mn-lt"/>
              </a:rPr>
              <a:t>Join us at the </a:t>
            </a:r>
          </a:p>
          <a:p>
            <a:pPr fontAlgn="auto">
              <a:spcAft>
                <a:spcPts val="0"/>
              </a:spcAft>
              <a:defRPr/>
            </a:pPr>
            <a:r>
              <a:rPr lang="en-US" sz="4400" dirty="0" smtClean="0">
                <a:latin typeface="+mn-lt"/>
              </a:rPr>
              <a:t>Capitol Forum</a:t>
            </a:r>
            <a:endParaRPr lang="en-US" sz="4400" dirty="0">
              <a:latin typeface="+mj-lt"/>
              <a:ea typeface="+mj-ea"/>
              <a:cs typeface="+mj-cs"/>
            </a:endParaRPr>
          </a:p>
        </p:txBody>
      </p:sp>
      <p:sp>
        <p:nvSpPr>
          <p:cNvPr id="5" name="Content Placeholder 2"/>
          <p:cNvSpPr txBox="1">
            <a:spLocks/>
          </p:cNvSpPr>
          <p:nvPr/>
        </p:nvSpPr>
        <p:spPr>
          <a:xfrm>
            <a:off x="3810000" y="2163763"/>
            <a:ext cx="4876800" cy="3429000"/>
          </a:xfrm>
          <a:prstGeom prst="rect">
            <a:avLst/>
          </a:prstGeom>
        </p:spPr>
        <p:txBody>
          <a:bodyPr>
            <a:normAutofit/>
          </a:bodyPr>
          <a:lstStyle/>
          <a:p>
            <a:pPr marL="342900" indent="-342900" fontAlgn="auto">
              <a:spcBef>
                <a:spcPct val="20000"/>
              </a:spcBef>
              <a:spcAft>
                <a:spcPts val="0"/>
              </a:spcAft>
              <a:defRPr/>
            </a:pPr>
            <a:r>
              <a:rPr lang="en-US" sz="3200" dirty="0">
                <a:latin typeface="+mn-lt"/>
              </a:rPr>
              <a:t>	Participate in HACU’s </a:t>
            </a:r>
            <a:r>
              <a:rPr lang="en-US" sz="3200" dirty="0" smtClean="0">
                <a:latin typeface="+mn-lt"/>
              </a:rPr>
              <a:t>15</a:t>
            </a:r>
            <a:r>
              <a:rPr lang="en-US" sz="3200" baseline="30000" dirty="0" smtClean="0">
                <a:latin typeface="+mn-lt"/>
              </a:rPr>
              <a:t>th</a:t>
            </a:r>
            <a:r>
              <a:rPr lang="en-US" sz="3200" dirty="0" smtClean="0">
                <a:latin typeface="+mn-lt"/>
              </a:rPr>
              <a:t> Annual National Capitol Forum through</a:t>
            </a:r>
            <a:r>
              <a:rPr lang="en-US" sz="3200" dirty="0">
                <a:latin typeface="+mn-lt"/>
              </a:rPr>
              <a:t>:</a:t>
            </a:r>
          </a:p>
          <a:p>
            <a:pPr marL="800100" lvl="1" indent="-342900" fontAlgn="auto">
              <a:spcBef>
                <a:spcPct val="20000"/>
              </a:spcBef>
              <a:spcAft>
                <a:spcPts val="0"/>
              </a:spcAft>
              <a:buFont typeface="Arial" pitchFamily="34" charset="0"/>
              <a:buChar char="•"/>
              <a:defRPr/>
            </a:pPr>
            <a:r>
              <a:rPr lang="en-US" sz="3200" dirty="0">
                <a:latin typeface="+mn-lt"/>
              </a:rPr>
              <a:t>Attending</a:t>
            </a:r>
          </a:p>
          <a:p>
            <a:pPr marL="800100" lvl="1" indent="-342900" fontAlgn="auto">
              <a:spcBef>
                <a:spcPct val="20000"/>
              </a:spcBef>
              <a:spcAft>
                <a:spcPts val="0"/>
              </a:spcAft>
              <a:buFont typeface="Arial" pitchFamily="34" charset="0"/>
              <a:buChar char="•"/>
              <a:defRPr/>
            </a:pPr>
            <a:r>
              <a:rPr lang="en-US" sz="3200" dirty="0">
                <a:latin typeface="+mn-lt"/>
              </a:rPr>
              <a:t>Sponsoring</a:t>
            </a:r>
          </a:p>
          <a:p>
            <a:pPr marL="800100" lvl="1" indent="-342900" fontAlgn="auto">
              <a:spcBef>
                <a:spcPct val="20000"/>
              </a:spcBef>
              <a:spcAft>
                <a:spcPts val="0"/>
              </a:spcAft>
              <a:buFont typeface="Arial" pitchFamily="34" charset="0"/>
              <a:buChar char="•"/>
              <a:defRPr/>
            </a:pPr>
            <a:r>
              <a:rPr lang="en-US" sz="3200" dirty="0" smtClean="0">
                <a:latin typeface="+mn-lt"/>
              </a:rPr>
              <a:t>Advertising</a:t>
            </a:r>
            <a:endParaRPr lang="en-US" sz="3200" dirty="0">
              <a:latin typeface="+mn-lt"/>
            </a:endParaRPr>
          </a:p>
          <a:p>
            <a:pPr marL="342900" indent="-342900" fontAlgn="auto">
              <a:spcBef>
                <a:spcPct val="20000"/>
              </a:spcBef>
              <a:spcAft>
                <a:spcPts val="0"/>
              </a:spcAft>
              <a:defRPr/>
            </a:pPr>
            <a:endParaRPr lang="en-US" sz="3200" dirty="0">
              <a:latin typeface="+mn-lt"/>
            </a:endParaRPr>
          </a:p>
          <a:p>
            <a:pPr marL="342900" indent="-342900" fontAlgn="auto">
              <a:spcBef>
                <a:spcPct val="20000"/>
              </a:spcBef>
              <a:spcAft>
                <a:spcPts val="0"/>
              </a:spcAft>
              <a:buFont typeface="Arial" pitchFamily="34" charset="0"/>
              <a:buNone/>
              <a:tabLst>
                <a:tab pos="7085013" algn="l"/>
              </a:tabLst>
              <a:defRPr/>
            </a:pPr>
            <a:endParaRPr lang="en-US" sz="2800" dirty="0">
              <a:latin typeface="+mn-lt"/>
            </a:endParaRPr>
          </a:p>
        </p:txBody>
      </p:sp>
      <p:sp>
        <p:nvSpPr>
          <p:cNvPr id="8" name="TextBox 6"/>
          <p:cNvSpPr txBox="1">
            <a:spLocks noChangeArrowheads="1"/>
          </p:cNvSpPr>
          <p:nvPr/>
        </p:nvSpPr>
        <p:spPr bwMode="auto">
          <a:xfrm>
            <a:off x="228600" y="5581471"/>
            <a:ext cx="3886200" cy="1200329"/>
          </a:xfrm>
          <a:prstGeom prst="rect">
            <a:avLst/>
          </a:prstGeom>
          <a:noFill/>
          <a:ln w="9525">
            <a:noFill/>
            <a:miter lim="800000"/>
            <a:headEnd/>
            <a:tailEnd/>
          </a:ln>
        </p:spPr>
        <p:txBody>
          <a:bodyPr wrap="square">
            <a:spAutoFit/>
          </a:bodyPr>
          <a:lstStyle/>
          <a:p>
            <a:pPr algn="ctr"/>
            <a:r>
              <a:rPr lang="en-US" sz="2400" dirty="0">
                <a:latin typeface="+mj-lt"/>
                <a:cs typeface="Times New Roman" pitchFamily="18" charset="0"/>
              </a:rPr>
              <a:t>April 18 – 20, 2010 </a:t>
            </a:r>
            <a:r>
              <a:rPr lang="en-US" sz="2400" dirty="0" smtClean="0">
                <a:latin typeface="+mj-lt"/>
                <a:cs typeface="Times New Roman" pitchFamily="18" charset="0"/>
              </a:rPr>
              <a:t> </a:t>
            </a:r>
          </a:p>
          <a:p>
            <a:pPr algn="ctr"/>
            <a:r>
              <a:rPr lang="en-US" sz="2400" dirty="0" smtClean="0">
                <a:latin typeface="+mj-lt"/>
                <a:cs typeface="Times New Roman" pitchFamily="18" charset="0"/>
              </a:rPr>
              <a:t>The </a:t>
            </a:r>
            <a:r>
              <a:rPr lang="en-US" sz="2400" dirty="0">
                <a:latin typeface="+mj-lt"/>
                <a:cs typeface="Times New Roman" pitchFamily="18" charset="0"/>
              </a:rPr>
              <a:t>Madison Hotel </a:t>
            </a:r>
            <a:r>
              <a:rPr lang="en-US" sz="2400" dirty="0" smtClean="0">
                <a:latin typeface="+mj-lt"/>
                <a:cs typeface="Times New Roman" pitchFamily="18" charset="0"/>
              </a:rPr>
              <a:t> </a:t>
            </a:r>
            <a:r>
              <a:rPr lang="en-US" sz="2400" dirty="0">
                <a:latin typeface="+mj-lt"/>
                <a:cs typeface="Times New Roman" pitchFamily="18" charset="0"/>
              </a:rPr>
              <a:t>Washington, D.C</a:t>
            </a:r>
            <a:r>
              <a:rPr lang="en-US" sz="2400" dirty="0" smtClean="0">
                <a:latin typeface="+mj-lt"/>
                <a:cs typeface="Times New Roman" pitchFamily="18"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85800"/>
            <a:ext cx="8229600" cy="914400"/>
          </a:xfrm>
          <a:prstGeom prst="rect">
            <a:avLst/>
          </a:prstGeom>
        </p:spPr>
        <p:txBody>
          <a:bodyPr/>
          <a:lstStyle/>
          <a:p>
            <a:pPr fontAlgn="auto">
              <a:spcAft>
                <a:spcPts val="0"/>
              </a:spcAft>
              <a:defRPr/>
            </a:pPr>
            <a:r>
              <a:rPr lang="en-US" sz="4400" dirty="0">
                <a:latin typeface="+mn-lt"/>
              </a:rPr>
              <a:t>Join us at the </a:t>
            </a:r>
          </a:p>
          <a:p>
            <a:pPr fontAlgn="auto">
              <a:spcAft>
                <a:spcPts val="0"/>
              </a:spcAft>
              <a:defRPr/>
            </a:pPr>
            <a:r>
              <a:rPr lang="en-US" sz="4400" dirty="0">
                <a:latin typeface="+mn-lt"/>
              </a:rPr>
              <a:t>Annual Conference</a:t>
            </a:r>
            <a:endParaRPr lang="en-US" sz="4400" dirty="0">
              <a:latin typeface="+mj-lt"/>
              <a:ea typeface="+mj-ea"/>
              <a:cs typeface="+mj-cs"/>
            </a:endParaRPr>
          </a:p>
        </p:txBody>
      </p:sp>
      <p:sp>
        <p:nvSpPr>
          <p:cNvPr id="5" name="Content Placeholder 2"/>
          <p:cNvSpPr txBox="1">
            <a:spLocks/>
          </p:cNvSpPr>
          <p:nvPr/>
        </p:nvSpPr>
        <p:spPr>
          <a:xfrm>
            <a:off x="3810000" y="2163763"/>
            <a:ext cx="4876800" cy="3429000"/>
          </a:xfrm>
          <a:prstGeom prst="rect">
            <a:avLst/>
          </a:prstGeom>
        </p:spPr>
        <p:txBody>
          <a:bodyPr>
            <a:normAutofit fontScale="92500" lnSpcReduction="10000"/>
          </a:bodyPr>
          <a:lstStyle/>
          <a:p>
            <a:pPr marL="342900" indent="-342900" fontAlgn="auto">
              <a:spcBef>
                <a:spcPct val="20000"/>
              </a:spcBef>
              <a:spcAft>
                <a:spcPts val="0"/>
              </a:spcAft>
              <a:defRPr/>
            </a:pPr>
            <a:r>
              <a:rPr lang="en-US" sz="3200" dirty="0">
                <a:latin typeface="+mn-lt"/>
              </a:rPr>
              <a:t>	Participate in HACU’s </a:t>
            </a:r>
            <a:r>
              <a:rPr lang="en-US" sz="3200" dirty="0" smtClean="0">
                <a:latin typeface="+mn-lt"/>
              </a:rPr>
              <a:t>24</a:t>
            </a:r>
            <a:r>
              <a:rPr lang="en-US" sz="3200" baseline="30000" dirty="0" smtClean="0">
                <a:latin typeface="+mn-lt"/>
              </a:rPr>
              <a:t>th</a:t>
            </a:r>
            <a:r>
              <a:rPr lang="en-US" sz="3200" dirty="0" smtClean="0">
                <a:latin typeface="+mn-lt"/>
              </a:rPr>
              <a:t> Annual </a:t>
            </a:r>
            <a:r>
              <a:rPr lang="en-US" sz="3200" dirty="0">
                <a:latin typeface="+mn-lt"/>
              </a:rPr>
              <a:t>Conference through:</a:t>
            </a:r>
          </a:p>
          <a:p>
            <a:pPr marL="800100" lvl="1" indent="-342900" fontAlgn="auto">
              <a:spcBef>
                <a:spcPct val="20000"/>
              </a:spcBef>
              <a:spcAft>
                <a:spcPts val="0"/>
              </a:spcAft>
              <a:buFont typeface="Arial" pitchFamily="34" charset="0"/>
              <a:buChar char="•"/>
              <a:defRPr/>
            </a:pPr>
            <a:r>
              <a:rPr lang="en-US" sz="3200" dirty="0">
                <a:latin typeface="+mn-lt"/>
              </a:rPr>
              <a:t>Attending</a:t>
            </a:r>
          </a:p>
          <a:p>
            <a:pPr marL="800100" lvl="1" indent="-342900" fontAlgn="auto">
              <a:spcBef>
                <a:spcPct val="20000"/>
              </a:spcBef>
              <a:spcAft>
                <a:spcPts val="0"/>
              </a:spcAft>
              <a:buFont typeface="Arial" pitchFamily="34" charset="0"/>
              <a:buChar char="•"/>
              <a:defRPr/>
            </a:pPr>
            <a:r>
              <a:rPr lang="en-US" sz="3200" dirty="0">
                <a:latin typeface="+mn-lt"/>
              </a:rPr>
              <a:t>Sponsoring</a:t>
            </a:r>
          </a:p>
          <a:p>
            <a:pPr marL="800100" lvl="1" indent="-342900" fontAlgn="auto">
              <a:spcBef>
                <a:spcPct val="20000"/>
              </a:spcBef>
              <a:spcAft>
                <a:spcPts val="0"/>
              </a:spcAft>
              <a:buFont typeface="Arial" pitchFamily="34" charset="0"/>
              <a:buChar char="•"/>
              <a:defRPr/>
            </a:pPr>
            <a:r>
              <a:rPr lang="en-US" sz="3200" dirty="0">
                <a:latin typeface="+mn-lt"/>
              </a:rPr>
              <a:t>Exhibiting</a:t>
            </a:r>
          </a:p>
          <a:p>
            <a:pPr marL="800100" lvl="1" indent="-342900" fontAlgn="auto">
              <a:spcBef>
                <a:spcPct val="20000"/>
              </a:spcBef>
              <a:spcAft>
                <a:spcPts val="0"/>
              </a:spcAft>
              <a:buFont typeface="Arial" pitchFamily="34" charset="0"/>
              <a:buChar char="•"/>
              <a:defRPr/>
            </a:pPr>
            <a:r>
              <a:rPr lang="en-US" sz="3200" dirty="0">
                <a:latin typeface="+mn-lt"/>
              </a:rPr>
              <a:t>Advertising</a:t>
            </a:r>
          </a:p>
          <a:p>
            <a:pPr marL="342900" indent="-342900" fontAlgn="auto">
              <a:spcBef>
                <a:spcPct val="20000"/>
              </a:spcBef>
              <a:spcAft>
                <a:spcPts val="0"/>
              </a:spcAft>
              <a:defRPr/>
            </a:pPr>
            <a:endParaRPr lang="en-US" sz="3200" dirty="0">
              <a:latin typeface="+mn-lt"/>
            </a:endParaRPr>
          </a:p>
          <a:p>
            <a:pPr marL="342900" indent="-342900" fontAlgn="auto">
              <a:spcBef>
                <a:spcPct val="20000"/>
              </a:spcBef>
              <a:spcAft>
                <a:spcPts val="0"/>
              </a:spcAft>
              <a:buFont typeface="Arial" pitchFamily="34" charset="0"/>
              <a:buNone/>
              <a:tabLst>
                <a:tab pos="7085013" algn="l"/>
              </a:tabLst>
              <a:defRPr/>
            </a:pPr>
            <a:endParaRPr lang="en-US" sz="2800" dirty="0">
              <a:latin typeface="+mn-lt"/>
            </a:endParaRPr>
          </a:p>
        </p:txBody>
      </p:sp>
      <p:pic>
        <p:nvPicPr>
          <p:cNvPr id="8" name="Picture 4" descr="23CFB504-2318-44B5-AE37-FEACBDD86AE2@grandenetworks"/>
          <p:cNvPicPr>
            <a:picLocks noChangeAspect="1" noChangeArrowheads="1"/>
          </p:cNvPicPr>
          <p:nvPr/>
        </p:nvPicPr>
        <p:blipFill>
          <a:blip r:embed="rId3" cstate="print"/>
          <a:srcRect l="15044" t="39801" r="43311" b="7960"/>
          <a:stretch>
            <a:fillRect/>
          </a:stretch>
        </p:blipFill>
        <p:spPr bwMode="auto">
          <a:xfrm>
            <a:off x="304800" y="2286000"/>
            <a:ext cx="3810000" cy="3200400"/>
          </a:xfrm>
          <a:prstGeom prst="rect">
            <a:avLst/>
          </a:prstGeom>
          <a:noFill/>
          <a:ln w="19050">
            <a:solidFill>
              <a:schemeClr val="tx1"/>
            </a:solidFill>
            <a:miter lim="800000"/>
            <a:headEnd/>
            <a:tailEnd/>
          </a:ln>
        </p:spPr>
      </p:pic>
      <p:sp>
        <p:nvSpPr>
          <p:cNvPr id="9" name="TextBox 5"/>
          <p:cNvSpPr txBox="1">
            <a:spLocks noChangeArrowheads="1"/>
          </p:cNvSpPr>
          <p:nvPr/>
        </p:nvSpPr>
        <p:spPr bwMode="auto">
          <a:xfrm>
            <a:off x="228600" y="5505271"/>
            <a:ext cx="3886200" cy="1200329"/>
          </a:xfrm>
          <a:prstGeom prst="rect">
            <a:avLst/>
          </a:prstGeom>
          <a:noFill/>
          <a:ln w="9525">
            <a:noFill/>
            <a:miter lim="800000"/>
            <a:headEnd/>
            <a:tailEnd/>
          </a:ln>
        </p:spPr>
        <p:txBody>
          <a:bodyPr wrap="square">
            <a:spAutoFit/>
          </a:bodyPr>
          <a:lstStyle/>
          <a:p>
            <a:pPr algn="ctr"/>
            <a:r>
              <a:rPr lang="en-US" sz="2400" dirty="0">
                <a:latin typeface="+mj-lt"/>
                <a:cs typeface="Times New Roman" pitchFamily="18" charset="0"/>
              </a:rPr>
              <a:t>September 18 – 20, 2010 </a:t>
            </a:r>
            <a:endParaRPr lang="en-US" sz="2400" dirty="0" smtClean="0">
              <a:latin typeface="+mj-lt"/>
              <a:cs typeface="Times New Roman" pitchFamily="18" charset="0"/>
            </a:endParaRPr>
          </a:p>
          <a:p>
            <a:pPr algn="ctr"/>
            <a:r>
              <a:rPr lang="en-US" sz="2400" dirty="0" smtClean="0">
                <a:latin typeface="+mj-lt"/>
                <a:cs typeface="Times New Roman" pitchFamily="18" charset="0"/>
              </a:rPr>
              <a:t>Hilton </a:t>
            </a:r>
            <a:r>
              <a:rPr lang="en-US" sz="2400" dirty="0">
                <a:latin typeface="+mj-lt"/>
                <a:cs typeface="Times New Roman" pitchFamily="18" charset="0"/>
              </a:rPr>
              <a:t>San Diego </a:t>
            </a:r>
            <a:r>
              <a:rPr lang="en-US" sz="2400" dirty="0" err="1">
                <a:latin typeface="+mj-lt"/>
                <a:cs typeface="Times New Roman" pitchFamily="18" charset="0"/>
              </a:rPr>
              <a:t>Bayfront</a:t>
            </a:r>
            <a:r>
              <a:rPr lang="en-US" sz="2400" dirty="0">
                <a:latin typeface="+mj-lt"/>
                <a:cs typeface="Times New Roman" pitchFamily="18" charset="0"/>
              </a:rPr>
              <a:t> </a:t>
            </a:r>
            <a:endParaRPr lang="en-US" sz="2400" dirty="0" smtClean="0">
              <a:latin typeface="+mj-lt"/>
              <a:cs typeface="Times New Roman" pitchFamily="18" charset="0"/>
            </a:endParaRPr>
          </a:p>
          <a:p>
            <a:pPr algn="ctr"/>
            <a:r>
              <a:rPr lang="en-US" sz="2400" dirty="0" smtClean="0">
                <a:latin typeface="+mj-lt"/>
                <a:cs typeface="Times New Roman" pitchFamily="18" charset="0"/>
              </a:rPr>
              <a:t>San </a:t>
            </a:r>
            <a:r>
              <a:rPr lang="en-US" sz="2400" dirty="0">
                <a:latin typeface="+mj-lt"/>
                <a:cs typeface="Times New Roman" pitchFamily="18" charset="0"/>
              </a:rPr>
              <a:t>Diego, CA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0"/>
            <a:ext cx="8229600" cy="914400"/>
          </a:xfrm>
          <a:prstGeom prst="rect">
            <a:avLst/>
          </a:prstGeom>
        </p:spPr>
        <p:txBody>
          <a:bodyPr/>
          <a:lstStyle/>
          <a:p>
            <a:pPr fontAlgn="auto">
              <a:spcAft>
                <a:spcPts val="0"/>
              </a:spcAft>
              <a:defRPr/>
            </a:pPr>
            <a:r>
              <a:rPr lang="en-US" sz="4400" dirty="0">
                <a:latin typeface="+mn-lt"/>
              </a:rPr>
              <a:t>Diversify Your Workforce</a:t>
            </a:r>
            <a:endParaRPr lang="en-US" sz="4400" dirty="0">
              <a:latin typeface="+mj-lt"/>
              <a:ea typeface="+mj-ea"/>
              <a:cs typeface="+mj-cs"/>
            </a:endParaRPr>
          </a:p>
        </p:txBody>
      </p:sp>
      <p:sp>
        <p:nvSpPr>
          <p:cNvPr id="95234" name="Content Placeholder 2"/>
          <p:cNvSpPr txBox="1">
            <a:spLocks/>
          </p:cNvSpPr>
          <p:nvPr/>
        </p:nvSpPr>
        <p:spPr bwMode="auto">
          <a:xfrm>
            <a:off x="3810000" y="1981200"/>
            <a:ext cx="5105400" cy="3657600"/>
          </a:xfrm>
          <a:prstGeom prst="rect">
            <a:avLst/>
          </a:prstGeom>
          <a:noFill/>
          <a:ln w="9525">
            <a:noFill/>
            <a:miter lim="800000"/>
            <a:headEnd/>
            <a:tailEnd/>
          </a:ln>
        </p:spPr>
        <p:txBody>
          <a:bodyPr/>
          <a:lstStyle/>
          <a:p>
            <a:pPr marL="342900" indent="-342900">
              <a:spcBef>
                <a:spcPct val="20000"/>
              </a:spcBef>
            </a:pPr>
            <a:r>
              <a:rPr lang="en-US" sz="3200" dirty="0">
                <a:latin typeface="Calibri" pitchFamily="34" charset="0"/>
              </a:rPr>
              <a:t>	Participate in the </a:t>
            </a:r>
            <a:endParaRPr lang="en-US" sz="3200" dirty="0" smtClean="0">
              <a:latin typeface="Calibri" pitchFamily="34" charset="0"/>
            </a:endParaRPr>
          </a:p>
          <a:p>
            <a:pPr marL="342900" indent="-342900">
              <a:spcBef>
                <a:spcPct val="20000"/>
              </a:spcBef>
            </a:pPr>
            <a:r>
              <a:rPr lang="en-US" sz="3200" b="1" dirty="0" smtClean="0">
                <a:latin typeface="Calibri" pitchFamily="34" charset="0"/>
              </a:rPr>
              <a:t>	HACU </a:t>
            </a:r>
            <a:r>
              <a:rPr lang="en-US" sz="3200" b="1" dirty="0">
                <a:latin typeface="Calibri" pitchFamily="34" charset="0"/>
              </a:rPr>
              <a:t>National Internship Program</a:t>
            </a:r>
          </a:p>
          <a:p>
            <a:pPr marL="342900" indent="-342900">
              <a:spcBef>
                <a:spcPct val="20000"/>
              </a:spcBef>
            </a:pPr>
            <a:endParaRPr lang="en-US" sz="3200" dirty="0">
              <a:latin typeface="Calibri" pitchFamily="34" charset="0"/>
            </a:endParaRPr>
          </a:p>
          <a:p>
            <a:pPr marL="342900" indent="-342900">
              <a:spcBef>
                <a:spcPct val="20000"/>
              </a:spcBef>
            </a:pPr>
            <a:r>
              <a:rPr lang="en-US" sz="3200" dirty="0">
                <a:latin typeface="Calibri" pitchFamily="34" charset="0"/>
              </a:rPr>
              <a:t>	Post jobs on </a:t>
            </a:r>
            <a:r>
              <a:rPr lang="en-US" sz="3200" b="1" dirty="0" err="1" smtClean="0">
                <a:latin typeface="Calibri" pitchFamily="34" charset="0"/>
              </a:rPr>
              <a:t>ProTalento</a:t>
            </a:r>
            <a:r>
              <a:rPr lang="en-US" sz="3200" dirty="0" smtClean="0">
                <a:latin typeface="Calibri" pitchFamily="34" charset="0"/>
              </a:rPr>
              <a:t>: The HACU Professional Résumé Database</a:t>
            </a:r>
            <a:endParaRPr lang="en-US" sz="3200" dirty="0">
              <a:latin typeface="Calibri" pitchFamily="34" charset="0"/>
            </a:endParaRPr>
          </a:p>
          <a:p>
            <a:pPr marL="342900" indent="-342900">
              <a:spcBef>
                <a:spcPct val="20000"/>
              </a:spcBef>
            </a:pPr>
            <a:endParaRPr lang="en-US" sz="3200" dirty="0">
              <a:latin typeface="Calibri" pitchFamily="34" charset="0"/>
            </a:endParaRPr>
          </a:p>
          <a:p>
            <a:pPr marL="342900" indent="-342900">
              <a:spcBef>
                <a:spcPct val="20000"/>
              </a:spcBef>
              <a:buFont typeface="Arial" charset="0"/>
              <a:buNone/>
            </a:pPr>
            <a:endParaRPr lang="en-US" sz="2800" dirty="0">
              <a:latin typeface="Calibri" pitchFamily="34" charset="0"/>
            </a:endParaRPr>
          </a:p>
        </p:txBody>
      </p:sp>
      <p:pic>
        <p:nvPicPr>
          <p:cNvPr id="95235" name="Picture 6" descr="CHNIP.JPG"/>
          <p:cNvPicPr>
            <a:picLocks noChangeAspect="1"/>
          </p:cNvPicPr>
          <p:nvPr/>
        </p:nvPicPr>
        <p:blipFill>
          <a:blip r:embed="rId3" cstate="print"/>
          <a:srcRect/>
          <a:stretch>
            <a:fillRect/>
          </a:stretch>
        </p:blipFill>
        <p:spPr bwMode="auto">
          <a:xfrm>
            <a:off x="304800" y="2011363"/>
            <a:ext cx="3341688" cy="43894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1" descr="2008HACU_ARcover final.JPG"/>
          <p:cNvPicPr>
            <a:picLocks noChangeAspect="1"/>
          </p:cNvPicPr>
          <p:nvPr/>
        </p:nvPicPr>
        <p:blipFill>
          <a:blip r:embed="rId3" cstate="print"/>
          <a:srcRect/>
          <a:stretch>
            <a:fillRect/>
          </a:stretch>
        </p:blipFill>
        <p:spPr bwMode="auto">
          <a:xfrm>
            <a:off x="533400" y="2133600"/>
            <a:ext cx="3252788" cy="4206875"/>
          </a:xfrm>
          <a:prstGeom prst="rect">
            <a:avLst/>
          </a:prstGeom>
          <a:noFill/>
          <a:ln w="12700">
            <a:solidFill>
              <a:schemeClr val="tx1"/>
            </a:solidFill>
            <a:miter lim="800000"/>
            <a:headEnd/>
            <a:tailEnd/>
          </a:ln>
        </p:spPr>
      </p:pic>
      <p:sp>
        <p:nvSpPr>
          <p:cNvPr id="97282" name="Content Placeholder 2"/>
          <p:cNvSpPr txBox="1">
            <a:spLocks/>
          </p:cNvSpPr>
          <p:nvPr/>
        </p:nvSpPr>
        <p:spPr bwMode="auto">
          <a:xfrm>
            <a:off x="3810000" y="1981200"/>
            <a:ext cx="4648200" cy="2590800"/>
          </a:xfrm>
          <a:prstGeom prst="rect">
            <a:avLst/>
          </a:prstGeom>
          <a:noFill/>
          <a:ln w="9525">
            <a:noFill/>
            <a:miter lim="800000"/>
            <a:headEnd/>
            <a:tailEnd/>
          </a:ln>
        </p:spPr>
        <p:txBody>
          <a:bodyPr/>
          <a:lstStyle/>
          <a:p>
            <a:pPr marL="342900" indent="-342900">
              <a:spcBef>
                <a:spcPct val="20000"/>
              </a:spcBef>
            </a:pPr>
            <a:r>
              <a:rPr lang="en-US" sz="3200">
                <a:latin typeface="Calibri" pitchFamily="34" charset="0"/>
              </a:rPr>
              <a:t>	Members, donors and sponsors are recognized in HACU’s Annual Report and on www.hacu.net.</a:t>
            </a:r>
          </a:p>
          <a:p>
            <a:pPr marL="342900" indent="-342900">
              <a:spcBef>
                <a:spcPct val="20000"/>
              </a:spcBef>
            </a:pPr>
            <a:endParaRPr lang="en-US" sz="3200">
              <a:latin typeface="Calibri" pitchFamily="34" charset="0"/>
            </a:endParaRPr>
          </a:p>
          <a:p>
            <a:pPr marL="342900" indent="-342900">
              <a:spcBef>
                <a:spcPct val="20000"/>
              </a:spcBef>
              <a:buFont typeface="Arial" charset="0"/>
              <a:buNone/>
            </a:pPr>
            <a:endParaRPr lang="en-US" sz="2800">
              <a:latin typeface="Calibri" pitchFamily="34" charset="0"/>
            </a:endParaRPr>
          </a:p>
        </p:txBody>
      </p:sp>
      <p:sp>
        <p:nvSpPr>
          <p:cNvPr id="4" name="Title 1"/>
          <p:cNvSpPr txBox="1">
            <a:spLocks/>
          </p:cNvSpPr>
          <p:nvPr/>
        </p:nvSpPr>
        <p:spPr>
          <a:xfrm>
            <a:off x="457200" y="685800"/>
            <a:ext cx="8229600" cy="914400"/>
          </a:xfrm>
          <a:prstGeom prst="rect">
            <a:avLst/>
          </a:prstGeom>
        </p:spPr>
        <p:txBody>
          <a:bodyPr/>
          <a:lstStyle/>
          <a:p>
            <a:pPr fontAlgn="auto">
              <a:spcAft>
                <a:spcPts val="0"/>
              </a:spcAft>
              <a:defRPr/>
            </a:pPr>
            <a:r>
              <a:rPr lang="en-US" sz="4400" dirty="0">
                <a:latin typeface="+mn-lt"/>
              </a:rPr>
              <a:t>Let us Recognize You</a:t>
            </a:r>
            <a:endParaRPr lang="en-US" sz="4400" dirty="0">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Common\HACU on the Road\Chicago\Images\billboard.JPG"/>
          <p:cNvPicPr>
            <a:picLocks noChangeAspect="1" noChangeArrowheads="1"/>
          </p:cNvPicPr>
          <p:nvPr/>
        </p:nvPicPr>
        <p:blipFill>
          <a:blip r:embed="rId3" cstate="print"/>
          <a:srcRect l="8741" t="3095" r="3670" b="10529"/>
          <a:stretch>
            <a:fillRect/>
          </a:stretch>
        </p:blipFill>
        <p:spPr bwMode="auto">
          <a:xfrm>
            <a:off x="228600" y="1371600"/>
            <a:ext cx="6940627" cy="5120640"/>
          </a:xfrm>
          <a:prstGeom prst="rect">
            <a:avLst/>
          </a:prstGeom>
          <a:noFill/>
          <a:ln w="9525">
            <a:noFill/>
            <a:miter lim="800000"/>
            <a:headEnd/>
            <a:tailEnd/>
          </a:ln>
        </p:spPr>
      </p:pic>
      <p:pic>
        <p:nvPicPr>
          <p:cNvPr id="46082" name="Picture 2" descr="OnTheRoad_main banner"/>
          <p:cNvPicPr>
            <a:picLocks noChangeAspect="1" noChangeArrowheads="1"/>
          </p:cNvPicPr>
          <p:nvPr/>
        </p:nvPicPr>
        <p:blipFill>
          <a:blip r:embed="rId4" cstate="print"/>
          <a:srcRect/>
          <a:stretch>
            <a:fillRect/>
          </a:stretch>
        </p:blipFill>
        <p:spPr bwMode="auto">
          <a:xfrm>
            <a:off x="5791200" y="5926138"/>
            <a:ext cx="3228975" cy="779462"/>
          </a:xfrm>
          <a:prstGeom prst="rect">
            <a:avLst/>
          </a:prstGeom>
          <a:noFill/>
          <a:ln w="9525">
            <a:noFill/>
            <a:miter lim="800000"/>
            <a:headEnd/>
            <a:tailEnd/>
          </a:ln>
        </p:spPr>
      </p:pic>
      <p:sp>
        <p:nvSpPr>
          <p:cNvPr id="4" name="Title 1"/>
          <p:cNvSpPr txBox="1">
            <a:spLocks/>
          </p:cNvSpPr>
          <p:nvPr/>
        </p:nvSpPr>
        <p:spPr>
          <a:xfrm>
            <a:off x="457200" y="457200"/>
            <a:ext cx="8229600" cy="1143000"/>
          </a:xfrm>
          <a:prstGeom prst="rect">
            <a:avLst/>
          </a:prstGeom>
        </p:spPr>
        <p:txBody>
          <a:bodyPr/>
          <a:lstStyle/>
          <a:p>
            <a:pPr fontAlgn="auto">
              <a:spcAft>
                <a:spcPts val="0"/>
              </a:spcAft>
              <a:defRPr/>
            </a:pPr>
            <a:r>
              <a:rPr lang="en-US" sz="4400" dirty="0">
                <a:latin typeface="+mj-lt"/>
                <a:ea typeface="+mj-ea"/>
                <a:cs typeface="+mj-cs"/>
              </a:rPr>
              <a:t>¡</a:t>
            </a:r>
            <a:r>
              <a:rPr lang="en-US" sz="4400" dirty="0" err="1">
                <a:latin typeface="+mj-lt"/>
                <a:ea typeface="+mj-ea"/>
                <a:cs typeface="+mj-cs"/>
              </a:rPr>
              <a:t>Bienvenidos</a:t>
            </a:r>
            <a:r>
              <a:rPr lang="en-US" sz="4400" dirty="0">
                <a:latin typeface="+mj-lt"/>
                <a:ea typeface="+mj-ea"/>
                <a:cs typeface="+mj-cs"/>
              </a:rPr>
              <a:t>!</a:t>
            </a:r>
          </a:p>
        </p:txBody>
      </p:sp>
      <p:sp>
        <p:nvSpPr>
          <p:cNvPr id="7" name="TextBox 7"/>
          <p:cNvSpPr txBox="1">
            <a:spLocks noChangeArrowheads="1"/>
          </p:cNvSpPr>
          <p:nvPr/>
        </p:nvSpPr>
        <p:spPr bwMode="auto">
          <a:xfrm>
            <a:off x="1295400" y="1905000"/>
            <a:ext cx="4876800" cy="2292935"/>
          </a:xfrm>
          <a:prstGeom prst="rect">
            <a:avLst/>
          </a:prstGeom>
          <a:noFill/>
          <a:ln w="9525">
            <a:noFill/>
            <a:miter lim="800000"/>
            <a:headEnd/>
            <a:tailEnd/>
          </a:ln>
        </p:spPr>
        <p:txBody>
          <a:bodyPr wrap="square" numCol="3" spc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300" dirty="0">
                <a:latin typeface="Calibri" pitchFamily="34" charset="0"/>
              </a:rPr>
              <a:t>San Juan, Puerto Rico</a:t>
            </a:r>
          </a:p>
          <a:p>
            <a:r>
              <a:rPr lang="en-US" sz="1300" dirty="0">
                <a:latin typeface="Calibri" pitchFamily="34" charset="0"/>
              </a:rPr>
              <a:t>Hartford, CT</a:t>
            </a:r>
          </a:p>
          <a:p>
            <a:r>
              <a:rPr lang="en-US" sz="1300" dirty="0">
                <a:latin typeface="Calibri" pitchFamily="34" charset="0"/>
              </a:rPr>
              <a:t>Bogotá, Colombia </a:t>
            </a:r>
          </a:p>
          <a:p>
            <a:r>
              <a:rPr lang="en-US" sz="1300" dirty="0">
                <a:latin typeface="Calibri" pitchFamily="34" charset="0"/>
              </a:rPr>
              <a:t>Monterrey, Mexico</a:t>
            </a:r>
          </a:p>
          <a:p>
            <a:r>
              <a:rPr lang="en-US" sz="1300" dirty="0">
                <a:latin typeface="Calibri" pitchFamily="34" charset="0"/>
              </a:rPr>
              <a:t>Chicago, IL</a:t>
            </a:r>
          </a:p>
          <a:p>
            <a:r>
              <a:rPr lang="en-US" sz="1300" dirty="0" smtClean="0">
                <a:latin typeface="Calibri" pitchFamily="34" charset="0"/>
              </a:rPr>
              <a:t>Guanajuato, </a:t>
            </a:r>
            <a:r>
              <a:rPr lang="en-US" sz="1300" dirty="0">
                <a:latin typeface="Calibri" pitchFamily="34" charset="0"/>
              </a:rPr>
              <a:t>Mexico</a:t>
            </a:r>
          </a:p>
          <a:p>
            <a:r>
              <a:rPr lang="en-US" sz="1300" dirty="0">
                <a:latin typeface="Calibri" pitchFamily="34" charset="0"/>
              </a:rPr>
              <a:t>Guadalajara, Mexico</a:t>
            </a:r>
          </a:p>
          <a:p>
            <a:r>
              <a:rPr lang="en-US" sz="1300" dirty="0" smtClean="0">
                <a:latin typeface="Calibri" pitchFamily="34" charset="0"/>
              </a:rPr>
              <a:t>Albuquerque, NM</a:t>
            </a:r>
          </a:p>
          <a:p>
            <a:r>
              <a:rPr lang="en-US" sz="1300" dirty="0" smtClean="0">
                <a:latin typeface="Calibri" pitchFamily="34" charset="0"/>
              </a:rPr>
              <a:t>Denver, CO</a:t>
            </a:r>
          </a:p>
          <a:p>
            <a:r>
              <a:rPr lang="en-US" sz="1300" dirty="0" smtClean="0">
                <a:latin typeface="Calibri" pitchFamily="34" charset="0"/>
              </a:rPr>
              <a:t>San Diego, CA</a:t>
            </a:r>
          </a:p>
          <a:p>
            <a:r>
              <a:rPr lang="en-US" sz="1300" b="1" dirty="0" smtClean="0">
                <a:solidFill>
                  <a:srgbClr val="FF0000"/>
                </a:solidFill>
                <a:latin typeface="Calibri" pitchFamily="34" charset="0"/>
              </a:rPr>
              <a:t>Fullerton, CA</a:t>
            </a:r>
          </a:p>
          <a:p>
            <a:pPr marL="114300"/>
            <a:r>
              <a:rPr lang="en-US" sz="1300" dirty="0" smtClean="0">
                <a:latin typeface="Calibri" pitchFamily="34" charset="0"/>
              </a:rPr>
              <a:t>Los Angeles, CA</a:t>
            </a:r>
          </a:p>
          <a:p>
            <a:pPr marL="114300"/>
            <a:r>
              <a:rPr lang="en-US" sz="1300" dirty="0" smtClean="0">
                <a:latin typeface="Calibri" pitchFamily="34" charset="0"/>
              </a:rPr>
              <a:t>Long Beach, CA</a:t>
            </a:r>
          </a:p>
          <a:p>
            <a:pPr marL="114300"/>
            <a:r>
              <a:rPr lang="en-US" sz="1300" dirty="0" smtClean="0">
                <a:latin typeface="Calibri" pitchFamily="34" charset="0"/>
              </a:rPr>
              <a:t>San José, CA</a:t>
            </a:r>
          </a:p>
          <a:p>
            <a:pPr marL="114300"/>
            <a:r>
              <a:rPr lang="en-US" sz="1300" dirty="0" smtClean="0">
                <a:latin typeface="Calibri" pitchFamily="34" charset="0"/>
              </a:rPr>
              <a:t>Fresno, CA</a:t>
            </a:r>
          </a:p>
          <a:p>
            <a:pPr marL="114300"/>
            <a:r>
              <a:rPr lang="en-US" sz="1300" dirty="0" smtClean="0">
                <a:latin typeface="Calibri" pitchFamily="34" charset="0"/>
              </a:rPr>
              <a:t>Washington, DC</a:t>
            </a:r>
          </a:p>
          <a:p>
            <a:pPr marL="114300"/>
            <a:r>
              <a:rPr lang="en-US" sz="1300" dirty="0" smtClean="0">
                <a:latin typeface="Calibri" pitchFamily="34" charset="0"/>
              </a:rPr>
              <a:t>Phoenix, AZ</a:t>
            </a:r>
          </a:p>
          <a:p>
            <a:pPr marL="114300"/>
            <a:r>
              <a:rPr lang="en-US" sz="1300" dirty="0" smtClean="0">
                <a:latin typeface="Calibri" pitchFamily="34" charset="0"/>
              </a:rPr>
              <a:t>Atlanta, GA</a:t>
            </a:r>
          </a:p>
          <a:p>
            <a:pPr marL="114300"/>
            <a:r>
              <a:rPr lang="en-US" sz="1300" dirty="0" smtClean="0">
                <a:latin typeface="Calibri" pitchFamily="34" charset="0"/>
              </a:rPr>
              <a:t>San Antonio, TX</a:t>
            </a:r>
          </a:p>
          <a:p>
            <a:pPr marL="114300"/>
            <a:r>
              <a:rPr lang="en-US" sz="1300" dirty="0" smtClean="0">
                <a:latin typeface="Calibri" pitchFamily="34" charset="0"/>
              </a:rPr>
              <a:t>Miami, FL</a:t>
            </a:r>
          </a:p>
          <a:p>
            <a:pPr marL="114300"/>
            <a:r>
              <a:rPr lang="en-US" sz="1300" dirty="0" smtClean="0">
                <a:latin typeface="Calibri" pitchFamily="34" charset="0"/>
              </a:rPr>
              <a:t>New York, NY</a:t>
            </a:r>
          </a:p>
          <a:p>
            <a:pPr marL="114300"/>
            <a:r>
              <a:rPr lang="en-US" sz="1300" dirty="0" smtClean="0">
                <a:latin typeface="Calibri" pitchFamily="34" charset="0"/>
              </a:rPr>
              <a:t>Mexico, City, Mexico</a:t>
            </a:r>
          </a:p>
          <a:p>
            <a:r>
              <a:rPr lang="en-US" sz="1300" dirty="0" smtClean="0">
                <a:latin typeface="Calibri" pitchFamily="34" charset="0"/>
              </a:rPr>
              <a:t>Houston, TX</a:t>
            </a:r>
          </a:p>
          <a:p>
            <a:r>
              <a:rPr lang="en-US" sz="1300" dirty="0" smtClean="0">
                <a:latin typeface="Calibri" pitchFamily="34" charset="0"/>
              </a:rPr>
              <a:t>Dallas, TX</a:t>
            </a:r>
          </a:p>
          <a:p>
            <a:r>
              <a:rPr lang="en-US" sz="1300" dirty="0" smtClean="0">
                <a:latin typeface="Calibri" pitchFamily="34" charset="0"/>
              </a:rPr>
              <a:t>Rio Grande Valley, TX</a:t>
            </a:r>
          </a:p>
          <a:p>
            <a:pPr marL="114300"/>
            <a:endParaRPr lang="en-US" sz="1300" dirty="0" smtClean="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3" descr="perspectiva_HACU.jpg"/>
          <p:cNvPicPr>
            <a:picLocks noChangeAspect="1" noChangeArrowheads="1"/>
          </p:cNvPicPr>
          <p:nvPr/>
        </p:nvPicPr>
        <p:blipFill>
          <a:blip r:embed="rId3" cstate="print"/>
          <a:srcRect l="10178" t="21085" r="15234" b="19801"/>
          <a:stretch>
            <a:fillRect/>
          </a:stretch>
        </p:blipFill>
        <p:spPr bwMode="auto">
          <a:xfrm>
            <a:off x="304800" y="1752600"/>
            <a:ext cx="5359400" cy="2790825"/>
          </a:xfrm>
          <a:prstGeom prst="rect">
            <a:avLst/>
          </a:prstGeom>
          <a:noFill/>
          <a:ln w="9525">
            <a:noFill/>
            <a:miter lim="800000"/>
            <a:headEnd/>
            <a:tailEnd/>
          </a:ln>
        </p:spPr>
      </p:pic>
      <p:sp>
        <p:nvSpPr>
          <p:cNvPr id="5" name="Title 1"/>
          <p:cNvSpPr txBox="1">
            <a:spLocks/>
          </p:cNvSpPr>
          <p:nvPr/>
        </p:nvSpPr>
        <p:spPr>
          <a:xfrm>
            <a:off x="457200" y="685800"/>
            <a:ext cx="8229600" cy="914400"/>
          </a:xfrm>
          <a:prstGeom prst="rect">
            <a:avLst/>
          </a:prstGeom>
        </p:spPr>
        <p:txBody>
          <a:bodyPr/>
          <a:lstStyle/>
          <a:p>
            <a:pPr fontAlgn="auto">
              <a:spcAft>
                <a:spcPts val="0"/>
              </a:spcAft>
              <a:defRPr/>
            </a:pPr>
            <a:r>
              <a:rPr lang="en-US" sz="4400" dirty="0">
                <a:latin typeface="+mn-lt"/>
              </a:rPr>
              <a:t>Help Build the Future</a:t>
            </a:r>
            <a:endParaRPr lang="en-US" sz="4400" dirty="0">
              <a:latin typeface="+mj-lt"/>
              <a:ea typeface="+mj-ea"/>
              <a:cs typeface="+mj-cs"/>
            </a:endParaRPr>
          </a:p>
        </p:txBody>
      </p:sp>
      <p:sp>
        <p:nvSpPr>
          <p:cNvPr id="7" name="Content Placeholder 2"/>
          <p:cNvSpPr txBox="1">
            <a:spLocks/>
          </p:cNvSpPr>
          <p:nvPr/>
        </p:nvSpPr>
        <p:spPr>
          <a:xfrm>
            <a:off x="5943600" y="1981200"/>
            <a:ext cx="2514600" cy="2590800"/>
          </a:xfrm>
          <a:prstGeom prst="rect">
            <a:avLst/>
          </a:prstGeom>
        </p:spPr>
        <p:txBody>
          <a:bodyPr>
            <a:normAutofit/>
          </a:bodyPr>
          <a:lstStyle/>
          <a:p>
            <a:pPr marL="55563" indent="-3175" fontAlgn="auto">
              <a:spcBef>
                <a:spcPct val="20000"/>
              </a:spcBef>
              <a:spcAft>
                <a:spcPts val="0"/>
              </a:spcAft>
              <a:defRPr/>
            </a:pPr>
            <a:r>
              <a:rPr lang="en-US" sz="3200" dirty="0">
                <a:latin typeface="+mn-lt"/>
              </a:rPr>
              <a:t>Participate in HACU’s Feasibility / Planning Study </a:t>
            </a:r>
          </a:p>
          <a:p>
            <a:pPr marL="342900" indent="-342900" fontAlgn="auto">
              <a:spcBef>
                <a:spcPct val="20000"/>
              </a:spcBef>
              <a:spcAft>
                <a:spcPts val="0"/>
              </a:spcAft>
              <a:defRPr/>
            </a:pPr>
            <a:endParaRPr lang="en-US" sz="3200" dirty="0">
              <a:latin typeface="+mn-lt"/>
            </a:endParaRPr>
          </a:p>
          <a:p>
            <a:pPr marL="342900" indent="-342900" fontAlgn="auto">
              <a:spcBef>
                <a:spcPct val="20000"/>
              </a:spcBef>
              <a:spcAft>
                <a:spcPts val="0"/>
              </a:spcAft>
              <a:buFont typeface="Arial" pitchFamily="34" charset="0"/>
              <a:buNone/>
              <a:tabLst>
                <a:tab pos="7085013" algn="l"/>
              </a:tabLst>
              <a:defRPr/>
            </a:pPr>
            <a:endParaRPr lang="en-US" sz="2800" dirty="0">
              <a:latin typeface="+mn-lt"/>
            </a:endParaRPr>
          </a:p>
        </p:txBody>
      </p:sp>
      <p:sp>
        <p:nvSpPr>
          <p:cNvPr id="99332" name="Content Placeholder 2"/>
          <p:cNvSpPr txBox="1">
            <a:spLocks/>
          </p:cNvSpPr>
          <p:nvPr/>
        </p:nvSpPr>
        <p:spPr bwMode="auto">
          <a:xfrm>
            <a:off x="304800" y="4648200"/>
            <a:ext cx="5334000" cy="1600200"/>
          </a:xfrm>
          <a:prstGeom prst="rect">
            <a:avLst/>
          </a:prstGeom>
          <a:noFill/>
          <a:ln w="9525">
            <a:noFill/>
            <a:miter lim="800000"/>
            <a:headEnd/>
            <a:tailEnd/>
          </a:ln>
        </p:spPr>
        <p:txBody>
          <a:bodyPr/>
          <a:lstStyle/>
          <a:p>
            <a:pPr marL="342900" indent="-342900" algn="ctr">
              <a:spcBef>
                <a:spcPct val="20000"/>
              </a:spcBef>
            </a:pPr>
            <a:r>
              <a:rPr lang="en-US" sz="2400">
                <a:latin typeface="Calibri" pitchFamily="34" charset="0"/>
              </a:rPr>
              <a:t>The HACU Center for Higher Education Success</a:t>
            </a:r>
          </a:p>
          <a:p>
            <a:pPr marL="342900" indent="-342900">
              <a:spcBef>
                <a:spcPct val="20000"/>
              </a:spcBef>
            </a:pPr>
            <a:endParaRPr lang="en-US" sz="3200">
              <a:latin typeface="Calibri" pitchFamily="34" charset="0"/>
            </a:endParaRPr>
          </a:p>
          <a:p>
            <a:pPr marL="342900" indent="-342900">
              <a:spcBef>
                <a:spcPct val="20000"/>
              </a:spcBef>
              <a:buFont typeface="Arial" charset="0"/>
              <a:buNone/>
            </a:pPr>
            <a:endParaRPr lang="en-US" sz="280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Box 7"/>
          <p:cNvSpPr txBox="1">
            <a:spLocks noChangeArrowheads="1"/>
          </p:cNvSpPr>
          <p:nvPr/>
        </p:nvSpPr>
        <p:spPr bwMode="auto">
          <a:xfrm>
            <a:off x="914400" y="1752600"/>
            <a:ext cx="4419600" cy="523875"/>
          </a:xfrm>
          <a:prstGeom prst="rect">
            <a:avLst/>
          </a:prstGeom>
          <a:noFill/>
          <a:ln w="9525">
            <a:noFill/>
            <a:miter lim="800000"/>
            <a:headEnd/>
            <a:tailEnd/>
          </a:ln>
        </p:spPr>
        <p:txBody>
          <a:bodyPr>
            <a:spAutoFit/>
          </a:bodyPr>
          <a:lstStyle/>
          <a:p>
            <a:r>
              <a:rPr lang="en-US" sz="2800" i="1">
                <a:latin typeface="Arial Narrow" pitchFamily="34" charset="0"/>
              </a:rPr>
              <a:t>thank you for participating in …</a:t>
            </a:r>
          </a:p>
        </p:txBody>
      </p:sp>
      <p:sp>
        <p:nvSpPr>
          <p:cNvPr id="101378" name="TextBox 8"/>
          <p:cNvSpPr txBox="1">
            <a:spLocks noChangeArrowheads="1"/>
          </p:cNvSpPr>
          <p:nvPr/>
        </p:nvSpPr>
        <p:spPr bwMode="auto">
          <a:xfrm>
            <a:off x="1524000" y="5029200"/>
            <a:ext cx="7391400" cy="523875"/>
          </a:xfrm>
          <a:prstGeom prst="rect">
            <a:avLst/>
          </a:prstGeom>
          <a:noFill/>
          <a:ln w="9525">
            <a:noFill/>
            <a:miter lim="800000"/>
            <a:headEnd/>
            <a:tailEnd/>
          </a:ln>
        </p:spPr>
        <p:txBody>
          <a:bodyPr>
            <a:spAutoFit/>
          </a:bodyPr>
          <a:lstStyle/>
          <a:p>
            <a:pPr algn="ctr"/>
            <a:r>
              <a:rPr lang="en-US" sz="2800" i="1">
                <a:latin typeface="Arial Narrow" pitchFamily="34" charset="0"/>
              </a:rPr>
              <a:t>… Destination: Hispanic Higher Education Success</a:t>
            </a:r>
          </a:p>
        </p:txBody>
      </p:sp>
      <p:pic>
        <p:nvPicPr>
          <p:cNvPr id="101379" name="Picture 2" descr="OnTheRoad_main banner"/>
          <p:cNvPicPr>
            <a:picLocks noChangeAspect="1" noChangeArrowheads="1"/>
          </p:cNvPicPr>
          <p:nvPr/>
        </p:nvPicPr>
        <p:blipFill>
          <a:blip r:embed="rId3" cstate="print"/>
          <a:srcRect/>
          <a:stretch>
            <a:fillRect/>
          </a:stretch>
        </p:blipFill>
        <p:spPr bwMode="auto">
          <a:xfrm>
            <a:off x="1066800" y="2743200"/>
            <a:ext cx="694055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4294967295"/>
          </p:nvPr>
        </p:nvSpPr>
        <p:spPr>
          <a:xfrm>
            <a:off x="457200" y="2209800"/>
            <a:ext cx="5638800" cy="4267200"/>
          </a:xfrm>
        </p:spPr>
        <p:txBody>
          <a:bodyPr/>
          <a:lstStyle/>
          <a:p>
            <a:r>
              <a:rPr lang="en-US" smtClean="0"/>
              <a:t>By 2025, Hispanics will represent one of every two new workers entering the U.S. labor force.</a:t>
            </a:r>
          </a:p>
          <a:p>
            <a:r>
              <a:rPr lang="en-US" smtClean="0"/>
              <a:t>Educating the workforce of tomorrow is a national imperative.</a:t>
            </a:r>
          </a:p>
        </p:txBody>
      </p:sp>
      <p:pic>
        <p:nvPicPr>
          <p:cNvPr id="48130" name="Picture 2" descr="OnTheRoad_main banner"/>
          <p:cNvPicPr>
            <a:picLocks noChangeAspect="1" noChangeArrowheads="1"/>
          </p:cNvPicPr>
          <p:nvPr/>
        </p:nvPicPr>
        <p:blipFill>
          <a:blip r:embed="rId3" cstate="print"/>
          <a:srcRect/>
          <a:stretch>
            <a:fillRect/>
          </a:stretch>
        </p:blipFill>
        <p:spPr bwMode="auto">
          <a:xfrm>
            <a:off x="5715000" y="5907088"/>
            <a:ext cx="3305175" cy="798512"/>
          </a:xfrm>
          <a:prstGeom prst="rect">
            <a:avLst/>
          </a:prstGeom>
          <a:noFill/>
          <a:ln w="9525">
            <a:noFill/>
            <a:miter lim="800000"/>
            <a:headEnd/>
            <a:tailEnd/>
          </a:ln>
        </p:spPr>
      </p:pic>
      <p:sp>
        <p:nvSpPr>
          <p:cNvPr id="5" name="Title 1"/>
          <p:cNvSpPr txBox="1">
            <a:spLocks/>
          </p:cNvSpPr>
          <p:nvPr/>
        </p:nvSpPr>
        <p:spPr>
          <a:xfrm>
            <a:off x="457200" y="457200"/>
            <a:ext cx="8229600" cy="1143000"/>
          </a:xfrm>
          <a:prstGeom prst="rect">
            <a:avLst/>
          </a:prstGeom>
        </p:spPr>
        <p:txBody>
          <a:bodyPr/>
          <a:lstStyle/>
          <a:p>
            <a:pPr fontAlgn="auto">
              <a:spcAft>
                <a:spcPts val="0"/>
              </a:spcAft>
              <a:defRPr/>
            </a:pPr>
            <a:r>
              <a:rPr lang="en-US" sz="4400" dirty="0">
                <a:latin typeface="+mn-lt"/>
              </a:rPr>
              <a:t>The State of </a:t>
            </a:r>
          </a:p>
          <a:p>
            <a:pPr fontAlgn="auto">
              <a:spcAft>
                <a:spcPts val="0"/>
              </a:spcAft>
              <a:defRPr/>
            </a:pPr>
            <a:r>
              <a:rPr lang="en-US" sz="4400" dirty="0">
                <a:latin typeface="+mn-lt"/>
              </a:rPr>
              <a:t>Hispanic Higher Education</a:t>
            </a:r>
            <a:endParaRPr lang="en-US" sz="4400" dirty="0">
              <a:latin typeface="+mj-lt"/>
              <a:ea typeface="+mj-ea"/>
              <a:cs typeface="+mj-cs"/>
            </a:endParaRPr>
          </a:p>
        </p:txBody>
      </p:sp>
      <p:pic>
        <p:nvPicPr>
          <p:cNvPr id="48132" name="Picture 2" descr="U:\Development &amp; Member Svcs\SA_JWM\HACU on the Road\Images\Jay photo 066.jpg"/>
          <p:cNvPicPr>
            <a:picLocks noChangeAspect="1" noChangeArrowheads="1"/>
          </p:cNvPicPr>
          <p:nvPr/>
        </p:nvPicPr>
        <p:blipFill>
          <a:blip r:embed="rId4" cstate="print"/>
          <a:srcRect r="39063"/>
          <a:stretch>
            <a:fillRect/>
          </a:stretch>
        </p:blipFill>
        <p:spPr bwMode="auto">
          <a:xfrm>
            <a:off x="6248400" y="2438400"/>
            <a:ext cx="2547938" cy="31369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57200"/>
            <a:ext cx="8229600" cy="1143000"/>
          </a:xfrm>
          <a:prstGeom prst="rect">
            <a:avLst/>
          </a:prstGeom>
        </p:spPr>
        <p:txBody>
          <a:bodyPr/>
          <a:lstStyle/>
          <a:p>
            <a:pPr fontAlgn="auto">
              <a:spcAft>
                <a:spcPts val="0"/>
              </a:spcAft>
              <a:defRPr/>
            </a:pPr>
            <a:r>
              <a:rPr lang="en-US" sz="4400" dirty="0">
                <a:latin typeface="+mn-lt"/>
              </a:rPr>
              <a:t>The State of </a:t>
            </a:r>
          </a:p>
          <a:p>
            <a:pPr fontAlgn="auto">
              <a:spcAft>
                <a:spcPts val="0"/>
              </a:spcAft>
              <a:defRPr/>
            </a:pPr>
            <a:r>
              <a:rPr lang="en-US" sz="4400" dirty="0">
                <a:latin typeface="+mn-lt"/>
              </a:rPr>
              <a:t>Hispanic Higher Education</a:t>
            </a:r>
            <a:endParaRPr lang="en-US" sz="4400" dirty="0">
              <a:latin typeface="+mj-lt"/>
              <a:ea typeface="+mj-ea"/>
              <a:cs typeface="+mj-cs"/>
            </a:endParaRPr>
          </a:p>
        </p:txBody>
      </p:sp>
      <p:pic>
        <p:nvPicPr>
          <p:cNvPr id="50178" name="Picture 2" descr="OnTheRoad_main banner"/>
          <p:cNvPicPr>
            <a:picLocks noChangeAspect="1" noChangeArrowheads="1"/>
          </p:cNvPicPr>
          <p:nvPr/>
        </p:nvPicPr>
        <p:blipFill>
          <a:blip r:embed="rId3" cstate="print"/>
          <a:srcRect/>
          <a:stretch>
            <a:fillRect/>
          </a:stretch>
        </p:blipFill>
        <p:spPr bwMode="auto">
          <a:xfrm>
            <a:off x="5791200" y="5926138"/>
            <a:ext cx="3228975" cy="779462"/>
          </a:xfrm>
          <a:prstGeom prst="rect">
            <a:avLst/>
          </a:prstGeom>
          <a:noFill/>
          <a:ln w="9525">
            <a:noFill/>
            <a:miter lim="800000"/>
            <a:headEnd/>
            <a:tailEnd/>
          </a:ln>
        </p:spPr>
      </p:pic>
      <p:sp>
        <p:nvSpPr>
          <p:cNvPr id="50179" name="Content Placeholder 2"/>
          <p:cNvSpPr txBox="1">
            <a:spLocks/>
          </p:cNvSpPr>
          <p:nvPr/>
        </p:nvSpPr>
        <p:spPr bwMode="auto">
          <a:xfrm>
            <a:off x="457200" y="1905000"/>
            <a:ext cx="8305800" cy="3962400"/>
          </a:xfrm>
          <a:prstGeom prst="rect">
            <a:avLst/>
          </a:prstGeom>
          <a:noFill/>
          <a:ln w="9525">
            <a:noFill/>
            <a:miter lim="800000"/>
            <a:headEnd/>
            <a:tailEnd/>
          </a:ln>
        </p:spPr>
        <p:txBody>
          <a:bodyPr/>
          <a:lstStyle/>
          <a:p>
            <a:pPr marL="342900" indent="-342900">
              <a:spcBef>
                <a:spcPct val="20000"/>
              </a:spcBef>
              <a:buFont typeface="Arial" charset="0"/>
              <a:buChar char="•"/>
            </a:pPr>
            <a:r>
              <a:rPr lang="en-US" sz="2000" dirty="0">
                <a:latin typeface="Calibri" pitchFamily="34" charset="0"/>
              </a:rPr>
              <a:t>More than 46 million Hispanics in the United States. </a:t>
            </a:r>
          </a:p>
          <a:p>
            <a:pPr marL="342900" indent="-342900">
              <a:spcBef>
                <a:spcPct val="20000"/>
              </a:spcBef>
              <a:buFont typeface="Arial" charset="0"/>
              <a:buChar char="•"/>
            </a:pPr>
            <a:r>
              <a:rPr lang="en-US" sz="2000" dirty="0">
                <a:latin typeface="Calibri" pitchFamily="34" charset="0"/>
              </a:rPr>
              <a:t>Approximately 15% of the population (2007). </a:t>
            </a:r>
          </a:p>
          <a:p>
            <a:pPr marL="342900" indent="-342900">
              <a:spcBef>
                <a:spcPct val="20000"/>
              </a:spcBef>
              <a:buFont typeface="Arial" charset="0"/>
              <a:buChar char="•"/>
            </a:pPr>
            <a:r>
              <a:rPr lang="en-US" sz="2000" dirty="0">
                <a:latin typeface="Calibri" pitchFamily="34" charset="0"/>
              </a:rPr>
              <a:t>The National Center for Education Statistics (May 28, 2009) released the following data on degree completion by race and ethnicity for 25- to 29-year-olds:</a:t>
            </a:r>
          </a:p>
          <a:p>
            <a:pPr marL="342900" indent="-342900">
              <a:spcBef>
                <a:spcPct val="20000"/>
              </a:spcBef>
              <a:buFont typeface="Arial" charset="0"/>
              <a:buNone/>
            </a:pPr>
            <a:r>
              <a:rPr lang="en-US" sz="2000" dirty="0">
                <a:latin typeface="Calibri" pitchFamily="34" charset="0"/>
              </a:rPr>
              <a:t>		</a:t>
            </a:r>
            <a:r>
              <a:rPr lang="en-US" b="1" u="sng" dirty="0">
                <a:latin typeface="Calibri" pitchFamily="34" charset="0"/>
              </a:rPr>
              <a:t>Bachelor’s Degree</a:t>
            </a:r>
            <a:r>
              <a:rPr lang="en-US" dirty="0">
                <a:latin typeface="Calibri" pitchFamily="34" charset="0"/>
              </a:rPr>
              <a:t>				</a:t>
            </a:r>
            <a:r>
              <a:rPr lang="en-US" b="1" u="sng" dirty="0">
                <a:latin typeface="Calibri" pitchFamily="34" charset="0"/>
              </a:rPr>
              <a:t>Master’s Degree</a:t>
            </a:r>
          </a:p>
          <a:p>
            <a:pPr marL="342900" indent="-342900">
              <a:spcBef>
                <a:spcPct val="20000"/>
              </a:spcBef>
              <a:buFont typeface="Arial" charset="0"/>
              <a:buNone/>
            </a:pPr>
            <a:r>
              <a:rPr lang="en-US" u="sng" dirty="0">
                <a:latin typeface="Calibri" pitchFamily="34" charset="0"/>
              </a:rPr>
              <a:t>Race/Ethnicity 	1971	2006</a:t>
            </a:r>
            <a:r>
              <a:rPr lang="en-US" dirty="0">
                <a:latin typeface="Calibri" pitchFamily="34" charset="0"/>
              </a:rPr>
              <a:t> 		</a:t>
            </a:r>
            <a:r>
              <a:rPr lang="en-US" u="sng" dirty="0">
                <a:latin typeface="Calibri" pitchFamily="34" charset="0"/>
              </a:rPr>
              <a:t>Race/Ethnicity 	1995	2008</a:t>
            </a:r>
          </a:p>
          <a:p>
            <a:pPr marL="342900" indent="-342900">
              <a:spcBef>
                <a:spcPct val="20000"/>
              </a:spcBef>
              <a:buFont typeface="Arial" charset="0"/>
              <a:buNone/>
            </a:pPr>
            <a:r>
              <a:rPr lang="en-US" dirty="0">
                <a:latin typeface="Calibri" pitchFamily="34" charset="0"/>
              </a:rPr>
              <a:t>White		19%	37% 		White		  5.3%	  8.2%</a:t>
            </a:r>
          </a:p>
          <a:p>
            <a:pPr marL="342900" indent="-342900">
              <a:spcBef>
                <a:spcPct val="20000"/>
              </a:spcBef>
              <a:buFont typeface="Arial" charset="0"/>
              <a:buNone/>
            </a:pPr>
            <a:r>
              <a:rPr lang="en-US" dirty="0">
                <a:latin typeface="Calibri" pitchFamily="34" charset="0"/>
              </a:rPr>
              <a:t>Blacks		  7	20		Blacks		  1.8	  4.4</a:t>
            </a:r>
          </a:p>
          <a:p>
            <a:pPr marL="342900" indent="-342900">
              <a:spcBef>
                <a:spcPct val="20000"/>
              </a:spcBef>
              <a:buFont typeface="Arial" charset="0"/>
              <a:buNone/>
            </a:pPr>
            <a:r>
              <a:rPr lang="en-US" dirty="0">
                <a:latin typeface="Calibri" pitchFamily="34" charset="0"/>
              </a:rPr>
              <a:t>Hispanics	  	  5	12		Hispanics	  	  1.6	  2.0</a:t>
            </a:r>
          </a:p>
          <a:p>
            <a:pPr marL="342900" indent="-342900">
              <a:spcBef>
                <a:spcPct val="20000"/>
              </a:spcBef>
              <a:buFont typeface="Arial" charset="0"/>
              <a:buNone/>
            </a:pPr>
            <a:r>
              <a:rPr lang="en-US" dirty="0">
                <a:latin typeface="Calibri" pitchFamily="34" charset="0"/>
              </a:rPr>
              <a:t>Asian/PI		42	58		Asian/PI		10.9	19.9</a:t>
            </a:r>
          </a:p>
          <a:p>
            <a:pPr marL="342900" indent="-342900">
              <a:spcBef>
                <a:spcPct val="20000"/>
              </a:spcBef>
              <a:buFont typeface="Arial" charset="0"/>
              <a:buNone/>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4294967295"/>
          </p:nvPr>
        </p:nvSpPr>
        <p:spPr>
          <a:xfrm>
            <a:off x="457200" y="1981200"/>
            <a:ext cx="8229600" cy="4525963"/>
          </a:xfrm>
        </p:spPr>
        <p:txBody>
          <a:bodyPr/>
          <a:lstStyle/>
          <a:p>
            <a:r>
              <a:rPr lang="en-US" dirty="0" smtClean="0"/>
              <a:t>13,452,939 Latinos in California (2008).</a:t>
            </a:r>
          </a:p>
          <a:p>
            <a:r>
              <a:rPr lang="en-US" dirty="0" smtClean="0"/>
              <a:t>36.6% of the population is Latino. </a:t>
            </a:r>
            <a:endParaRPr lang="en-US" sz="2800" dirty="0" smtClean="0"/>
          </a:p>
          <a:p>
            <a:r>
              <a:rPr lang="en-US" dirty="0" smtClean="0"/>
              <a:t>504 of 1,131 CA school districts (55%) have enrollments that are more than 25% Latino.</a:t>
            </a:r>
          </a:p>
          <a:p>
            <a:r>
              <a:rPr lang="en-US" dirty="0" smtClean="0"/>
              <a:t>258 CA school districts (23%) have more than 50% Latino enrollments.</a:t>
            </a:r>
          </a:p>
          <a:p>
            <a:r>
              <a:rPr lang="en-US" dirty="0" smtClean="0"/>
              <a:t>27.6% of CA college and university enrollment is Latino.</a:t>
            </a:r>
          </a:p>
          <a:p>
            <a:pPr>
              <a:buFont typeface="Arial" charset="0"/>
              <a:buNone/>
            </a:pPr>
            <a:endParaRPr lang="en-US" sz="2400" dirty="0" smtClean="0"/>
          </a:p>
        </p:txBody>
      </p:sp>
      <p:pic>
        <p:nvPicPr>
          <p:cNvPr id="52226" name="Picture 2" descr="OnTheRoad_main banner"/>
          <p:cNvPicPr>
            <a:picLocks noChangeAspect="1" noChangeArrowheads="1"/>
          </p:cNvPicPr>
          <p:nvPr/>
        </p:nvPicPr>
        <p:blipFill>
          <a:blip r:embed="rId3" cstate="print"/>
          <a:srcRect/>
          <a:stretch>
            <a:fillRect/>
          </a:stretch>
        </p:blipFill>
        <p:spPr bwMode="auto">
          <a:xfrm>
            <a:off x="5715000" y="5907088"/>
            <a:ext cx="3305175" cy="798512"/>
          </a:xfrm>
          <a:prstGeom prst="rect">
            <a:avLst/>
          </a:prstGeom>
          <a:noFill/>
          <a:ln w="9525">
            <a:noFill/>
            <a:miter lim="800000"/>
            <a:headEnd/>
            <a:tailEnd/>
          </a:ln>
        </p:spPr>
      </p:pic>
      <p:sp>
        <p:nvSpPr>
          <p:cNvPr id="5" name="Title 1"/>
          <p:cNvSpPr txBox="1">
            <a:spLocks/>
          </p:cNvSpPr>
          <p:nvPr/>
        </p:nvSpPr>
        <p:spPr>
          <a:xfrm>
            <a:off x="457200" y="457200"/>
            <a:ext cx="8229600" cy="1143000"/>
          </a:xfrm>
          <a:prstGeom prst="rect">
            <a:avLst/>
          </a:prstGeom>
        </p:spPr>
        <p:txBody>
          <a:bodyPr/>
          <a:lstStyle/>
          <a:p>
            <a:pPr fontAlgn="auto">
              <a:spcAft>
                <a:spcPts val="0"/>
              </a:spcAft>
              <a:defRPr/>
            </a:pPr>
            <a:r>
              <a:rPr lang="en-US" sz="4400" dirty="0">
                <a:latin typeface="+mn-lt"/>
              </a:rPr>
              <a:t>The State of </a:t>
            </a:r>
          </a:p>
          <a:p>
            <a:pPr fontAlgn="auto">
              <a:spcAft>
                <a:spcPts val="0"/>
              </a:spcAft>
              <a:defRPr/>
            </a:pPr>
            <a:r>
              <a:rPr lang="en-US" sz="4400" dirty="0">
                <a:latin typeface="+mn-lt"/>
              </a:rPr>
              <a:t>Hispanic Higher Education</a:t>
            </a:r>
            <a:endParaRPr lang="en-US" sz="4400" dirty="0">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ontent Placeholder 2"/>
          <p:cNvSpPr txBox="1">
            <a:spLocks/>
          </p:cNvSpPr>
          <p:nvPr/>
        </p:nvSpPr>
        <p:spPr>
          <a:xfrm>
            <a:off x="152400" y="2022475"/>
            <a:ext cx="2133600" cy="1981200"/>
          </a:xfrm>
          <a:prstGeom prst="rect">
            <a:avLst/>
          </a:prstGeom>
        </p:spPr>
        <p:txBody>
          <a:bodyPr>
            <a:normAutofit fontScale="92500"/>
          </a:bodyPr>
          <a:lstStyle/>
          <a:p>
            <a:pPr fontAlgn="auto">
              <a:spcBef>
                <a:spcPct val="20000"/>
              </a:spcBef>
              <a:spcAft>
                <a:spcPts val="0"/>
              </a:spcAft>
              <a:defRPr/>
            </a:pPr>
            <a:r>
              <a:rPr lang="en-US" sz="3200" dirty="0" smtClean="0">
                <a:latin typeface="+mn-lt"/>
              </a:rPr>
              <a:t>382 </a:t>
            </a:r>
            <a:r>
              <a:rPr lang="en-US" sz="3200" dirty="0">
                <a:latin typeface="+mn-lt"/>
              </a:rPr>
              <a:t>HACU</a:t>
            </a:r>
            <a:br>
              <a:rPr lang="en-US" sz="3200" dirty="0">
                <a:latin typeface="+mn-lt"/>
              </a:rPr>
            </a:br>
            <a:r>
              <a:rPr lang="en-US" sz="3200" dirty="0">
                <a:latin typeface="+mn-lt"/>
              </a:rPr>
              <a:t>Members  </a:t>
            </a:r>
            <a:br>
              <a:rPr lang="en-US" sz="3200" dirty="0">
                <a:latin typeface="+mn-lt"/>
              </a:rPr>
            </a:br>
            <a:r>
              <a:rPr lang="en-US" sz="3200" dirty="0">
                <a:latin typeface="+mn-lt"/>
              </a:rPr>
              <a:t>in </a:t>
            </a:r>
            <a:r>
              <a:rPr lang="en-US" sz="3200" dirty="0" smtClean="0">
                <a:latin typeface="+mn-lt"/>
              </a:rPr>
              <a:t>32 </a:t>
            </a:r>
            <a:r>
              <a:rPr lang="en-US" sz="3200" dirty="0">
                <a:latin typeface="+mn-lt"/>
              </a:rPr>
              <a:t>states,</a:t>
            </a:r>
            <a:br>
              <a:rPr lang="en-US" sz="3200" dirty="0">
                <a:latin typeface="+mn-lt"/>
              </a:rPr>
            </a:br>
            <a:r>
              <a:rPr lang="en-US" sz="3200" dirty="0">
                <a:latin typeface="+mn-lt"/>
              </a:rPr>
              <a:t>DC &amp; PR</a:t>
            </a:r>
          </a:p>
        </p:txBody>
      </p:sp>
      <p:sp>
        <p:nvSpPr>
          <p:cNvPr id="54275" name="Rectangle 305"/>
          <p:cNvSpPr>
            <a:spLocks noChangeArrowheads="1"/>
          </p:cNvSpPr>
          <p:nvPr/>
        </p:nvSpPr>
        <p:spPr bwMode="auto">
          <a:xfrm>
            <a:off x="152400" y="3900488"/>
            <a:ext cx="4217988" cy="1477962"/>
          </a:xfrm>
          <a:prstGeom prst="rect">
            <a:avLst/>
          </a:prstGeom>
          <a:noFill/>
          <a:ln w="9525">
            <a:noFill/>
            <a:miter lim="800000"/>
            <a:headEnd/>
            <a:tailEnd/>
          </a:ln>
        </p:spPr>
        <p:txBody>
          <a:bodyPr wrap="none">
            <a:spAutoFit/>
          </a:bodyPr>
          <a:lstStyle/>
          <a:p>
            <a:pPr>
              <a:spcBef>
                <a:spcPct val="20000"/>
              </a:spcBef>
            </a:pPr>
            <a:r>
              <a:rPr lang="en-US" sz="3000" dirty="0">
                <a:latin typeface="Calibri" pitchFamily="34" charset="0"/>
              </a:rPr>
              <a:t>enroll 2/3 of </a:t>
            </a:r>
            <a:br>
              <a:rPr lang="en-US" sz="3000" dirty="0">
                <a:latin typeface="Calibri" pitchFamily="34" charset="0"/>
              </a:rPr>
            </a:br>
            <a:r>
              <a:rPr lang="en-US" sz="3000" dirty="0">
                <a:latin typeface="Calibri" pitchFamily="34" charset="0"/>
              </a:rPr>
              <a:t>the nation’s 2.3 million </a:t>
            </a:r>
            <a:br>
              <a:rPr lang="en-US" sz="3000" dirty="0">
                <a:latin typeface="Calibri" pitchFamily="34" charset="0"/>
              </a:rPr>
            </a:br>
            <a:r>
              <a:rPr lang="en-US" sz="3000" dirty="0">
                <a:latin typeface="Calibri" pitchFamily="34" charset="0"/>
              </a:rPr>
              <a:t>Hispanic college students.</a:t>
            </a:r>
          </a:p>
        </p:txBody>
      </p:sp>
      <p:sp>
        <p:nvSpPr>
          <p:cNvPr id="308" name="Title 1"/>
          <p:cNvSpPr txBox="1">
            <a:spLocks/>
          </p:cNvSpPr>
          <p:nvPr/>
        </p:nvSpPr>
        <p:spPr>
          <a:xfrm>
            <a:off x="457200" y="457200"/>
            <a:ext cx="8229600" cy="1143000"/>
          </a:xfrm>
          <a:prstGeom prst="rect">
            <a:avLst/>
          </a:prstGeom>
        </p:spPr>
        <p:txBody>
          <a:bodyPr/>
          <a:lstStyle/>
          <a:p>
            <a:pPr fontAlgn="auto">
              <a:spcAft>
                <a:spcPts val="0"/>
              </a:spcAft>
              <a:defRPr/>
            </a:pPr>
            <a:r>
              <a:rPr lang="en-US" sz="4400" dirty="0">
                <a:latin typeface="+mn-lt"/>
              </a:rPr>
              <a:t>The State of </a:t>
            </a:r>
          </a:p>
          <a:p>
            <a:pPr fontAlgn="auto">
              <a:spcAft>
                <a:spcPts val="0"/>
              </a:spcAft>
              <a:defRPr/>
            </a:pPr>
            <a:r>
              <a:rPr lang="en-US" sz="4400" dirty="0">
                <a:latin typeface="+mn-lt"/>
              </a:rPr>
              <a:t>Hispanic Higher Education</a:t>
            </a:r>
            <a:endParaRPr lang="en-US" sz="4400" dirty="0">
              <a:latin typeface="+mj-lt"/>
              <a:ea typeface="+mj-ea"/>
              <a:cs typeface="+mj-cs"/>
            </a:endParaRPr>
          </a:p>
        </p:txBody>
      </p:sp>
      <p:cxnSp>
        <p:nvCxnSpPr>
          <p:cNvPr id="7" name="Straight Connector 6"/>
          <p:cNvCxnSpPr/>
          <p:nvPr/>
        </p:nvCxnSpPr>
        <p:spPr>
          <a:xfrm>
            <a:off x="685800" y="5486400"/>
            <a:ext cx="3276600" cy="0"/>
          </a:xfrm>
          <a:prstGeom prst="line">
            <a:avLst/>
          </a:prstGeom>
        </p:spPr>
        <p:style>
          <a:lnRef idx="1">
            <a:schemeClr val="accent1"/>
          </a:lnRef>
          <a:fillRef idx="0">
            <a:schemeClr val="accent1"/>
          </a:fillRef>
          <a:effectRef idx="0">
            <a:schemeClr val="accent1"/>
          </a:effectRef>
          <a:fontRef idx="minor">
            <a:schemeClr val="tx1"/>
          </a:fontRef>
        </p:style>
      </p:cxnSp>
      <p:sp>
        <p:nvSpPr>
          <p:cNvPr id="54278" name="TextBox 7"/>
          <p:cNvSpPr txBox="1">
            <a:spLocks noChangeArrowheads="1"/>
          </p:cNvSpPr>
          <p:nvPr/>
        </p:nvSpPr>
        <p:spPr bwMode="auto">
          <a:xfrm>
            <a:off x="228600" y="5562600"/>
            <a:ext cx="5334000" cy="1200150"/>
          </a:xfrm>
          <a:prstGeom prst="rect">
            <a:avLst/>
          </a:prstGeom>
          <a:noFill/>
          <a:ln w="9525">
            <a:noFill/>
            <a:miter lim="800000"/>
            <a:headEnd/>
            <a:tailEnd/>
          </a:ln>
        </p:spPr>
        <p:txBody>
          <a:bodyPr>
            <a:spAutoFit/>
          </a:bodyPr>
          <a:lstStyle/>
          <a:p>
            <a:pPr marL="457200"/>
            <a:r>
              <a:rPr lang="en-US" dirty="0">
                <a:latin typeface="Calibri" pitchFamily="34" charset="0"/>
              </a:rPr>
              <a:t>States with HSI members</a:t>
            </a:r>
          </a:p>
          <a:p>
            <a:pPr marL="457200">
              <a:lnSpc>
                <a:spcPct val="200000"/>
              </a:lnSpc>
            </a:pPr>
            <a:r>
              <a:rPr lang="en-US" dirty="0">
                <a:latin typeface="Calibri" pitchFamily="34" charset="0"/>
              </a:rPr>
              <a:t>States with members</a:t>
            </a:r>
          </a:p>
          <a:p>
            <a:pPr marL="457200"/>
            <a:endParaRPr lang="en-US" dirty="0">
              <a:latin typeface="Calibri" pitchFamily="34" charset="0"/>
            </a:endParaRPr>
          </a:p>
        </p:txBody>
      </p:sp>
      <p:sp>
        <p:nvSpPr>
          <p:cNvPr id="9" name="Rectangle 8"/>
          <p:cNvSpPr/>
          <p:nvPr/>
        </p:nvSpPr>
        <p:spPr>
          <a:xfrm>
            <a:off x="381000" y="5638800"/>
            <a:ext cx="228600" cy="228600"/>
          </a:xfrm>
          <a:prstGeom prst="rect">
            <a:avLst/>
          </a:prstGeom>
          <a:solidFill>
            <a:srgbClr val="33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81000" y="6096000"/>
            <a:ext cx="228600" cy="2286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9" name="Group 53"/>
          <p:cNvGrpSpPr>
            <a:grpSpLocks/>
          </p:cNvGrpSpPr>
          <p:nvPr/>
        </p:nvGrpSpPr>
        <p:grpSpPr bwMode="auto">
          <a:xfrm>
            <a:off x="2362200" y="2076450"/>
            <a:ext cx="6492875" cy="3565525"/>
            <a:chOff x="1141413" y="3886200"/>
            <a:chExt cx="5133975" cy="2601913"/>
          </a:xfrm>
        </p:grpSpPr>
        <p:grpSp>
          <p:nvGrpSpPr>
            <p:cNvPr id="170" name="Group 3"/>
            <p:cNvGrpSpPr>
              <a:grpSpLocks/>
            </p:cNvGrpSpPr>
            <p:nvPr/>
          </p:nvGrpSpPr>
          <p:grpSpPr bwMode="auto">
            <a:xfrm>
              <a:off x="5543584" y="4351338"/>
              <a:ext cx="322265" cy="354012"/>
              <a:chOff x="3445" y="1877"/>
              <a:chExt cx="203" cy="223"/>
            </a:xfrm>
          </p:grpSpPr>
          <p:sp>
            <p:nvSpPr>
              <p:cNvPr id="325" name="Freeform 4"/>
              <p:cNvSpPr>
                <a:spLocks/>
              </p:cNvSpPr>
              <p:nvPr/>
            </p:nvSpPr>
            <p:spPr bwMode="auto">
              <a:xfrm>
                <a:off x="3507" y="1877"/>
                <a:ext cx="141" cy="183"/>
              </a:xfrm>
              <a:custGeom>
                <a:avLst/>
                <a:gdLst>
                  <a:gd name="T0" fmla="*/ 140 w 141"/>
                  <a:gd name="T1" fmla="*/ 0 h 183"/>
                  <a:gd name="T2" fmla="*/ 0 w 141"/>
                  <a:gd name="T3" fmla="*/ 87 h 183"/>
                  <a:gd name="T4" fmla="*/ 0 w 141"/>
                  <a:gd name="T5" fmla="*/ 182 h 183"/>
                  <a:gd name="T6" fmla="*/ 140 w 141"/>
                  <a:gd name="T7" fmla="*/ 98 h 183"/>
                  <a:gd name="T8" fmla="*/ 140 w 141"/>
                  <a:gd name="T9" fmla="*/ 0 h 183"/>
                  <a:gd name="T10" fmla="*/ 0 60000 65536"/>
                  <a:gd name="T11" fmla="*/ 0 60000 65536"/>
                  <a:gd name="T12" fmla="*/ 0 60000 65536"/>
                  <a:gd name="T13" fmla="*/ 0 60000 65536"/>
                  <a:gd name="T14" fmla="*/ 0 60000 65536"/>
                  <a:gd name="T15" fmla="*/ 0 w 141"/>
                  <a:gd name="T16" fmla="*/ 0 h 183"/>
                  <a:gd name="T17" fmla="*/ 141 w 141"/>
                  <a:gd name="T18" fmla="*/ 183 h 183"/>
                </a:gdLst>
                <a:ahLst/>
                <a:cxnLst>
                  <a:cxn ang="T10">
                    <a:pos x="T0" y="T1"/>
                  </a:cxn>
                  <a:cxn ang="T11">
                    <a:pos x="T2" y="T3"/>
                  </a:cxn>
                  <a:cxn ang="T12">
                    <a:pos x="T4" y="T5"/>
                  </a:cxn>
                  <a:cxn ang="T13">
                    <a:pos x="T6" y="T7"/>
                  </a:cxn>
                  <a:cxn ang="T14">
                    <a:pos x="T8" y="T9"/>
                  </a:cxn>
                </a:cxnLst>
                <a:rect l="T15" t="T16" r="T17" b="T18"/>
                <a:pathLst>
                  <a:path w="141" h="183">
                    <a:moveTo>
                      <a:pt x="140" y="0"/>
                    </a:moveTo>
                    <a:lnTo>
                      <a:pt x="0" y="87"/>
                    </a:lnTo>
                    <a:lnTo>
                      <a:pt x="0" y="182"/>
                    </a:lnTo>
                    <a:lnTo>
                      <a:pt x="140" y="98"/>
                    </a:lnTo>
                    <a:lnTo>
                      <a:pt x="140" y="0"/>
                    </a:lnTo>
                  </a:path>
                </a:pathLst>
              </a:custGeom>
              <a:solidFill>
                <a:schemeClr val="tx1"/>
              </a:solidFill>
              <a:ln w="12700" cap="rnd">
                <a:solidFill>
                  <a:srgbClr val="000000"/>
                </a:solidFill>
                <a:round/>
                <a:headEnd/>
                <a:tailEnd/>
              </a:ln>
            </p:spPr>
            <p:txBody>
              <a:bodyPr/>
              <a:lstStyle/>
              <a:p>
                <a:endParaRPr lang="en-US" dirty="0"/>
              </a:p>
            </p:txBody>
          </p:sp>
          <p:sp>
            <p:nvSpPr>
              <p:cNvPr id="326" name="Freeform 5"/>
              <p:cNvSpPr>
                <a:spLocks/>
              </p:cNvSpPr>
              <p:nvPr/>
            </p:nvSpPr>
            <p:spPr bwMode="auto">
              <a:xfrm>
                <a:off x="3454" y="1964"/>
                <a:ext cx="54" cy="136"/>
              </a:xfrm>
              <a:custGeom>
                <a:avLst/>
                <a:gdLst>
                  <a:gd name="T0" fmla="*/ 0 w 54"/>
                  <a:gd name="T1" fmla="*/ 38 h 136"/>
                  <a:gd name="T2" fmla="*/ 47 w 54"/>
                  <a:gd name="T3" fmla="*/ 16 h 136"/>
                  <a:gd name="T4" fmla="*/ 53 w 54"/>
                  <a:gd name="T5" fmla="*/ 0 h 136"/>
                  <a:gd name="T6" fmla="*/ 53 w 54"/>
                  <a:gd name="T7" fmla="*/ 93 h 136"/>
                  <a:gd name="T8" fmla="*/ 47 w 54"/>
                  <a:gd name="T9" fmla="*/ 116 h 136"/>
                  <a:gd name="T10" fmla="*/ 0 w 54"/>
                  <a:gd name="T11" fmla="*/ 135 h 136"/>
                  <a:gd name="T12" fmla="*/ 0 w 54"/>
                  <a:gd name="T13" fmla="*/ 38 h 136"/>
                  <a:gd name="T14" fmla="*/ 0 60000 65536"/>
                  <a:gd name="T15" fmla="*/ 0 60000 65536"/>
                  <a:gd name="T16" fmla="*/ 0 60000 65536"/>
                  <a:gd name="T17" fmla="*/ 0 60000 65536"/>
                  <a:gd name="T18" fmla="*/ 0 60000 65536"/>
                  <a:gd name="T19" fmla="*/ 0 60000 65536"/>
                  <a:gd name="T20" fmla="*/ 0 60000 65536"/>
                  <a:gd name="T21" fmla="*/ 0 w 54"/>
                  <a:gd name="T22" fmla="*/ 0 h 136"/>
                  <a:gd name="T23" fmla="*/ 54 w 54"/>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36">
                    <a:moveTo>
                      <a:pt x="0" y="38"/>
                    </a:moveTo>
                    <a:lnTo>
                      <a:pt x="47" y="16"/>
                    </a:lnTo>
                    <a:lnTo>
                      <a:pt x="53" y="0"/>
                    </a:lnTo>
                    <a:lnTo>
                      <a:pt x="53" y="93"/>
                    </a:lnTo>
                    <a:lnTo>
                      <a:pt x="47" y="116"/>
                    </a:lnTo>
                    <a:lnTo>
                      <a:pt x="0" y="135"/>
                    </a:lnTo>
                    <a:lnTo>
                      <a:pt x="0" y="38"/>
                    </a:lnTo>
                  </a:path>
                </a:pathLst>
              </a:custGeom>
              <a:solidFill>
                <a:schemeClr val="tx1"/>
              </a:solidFill>
              <a:ln w="12700" cap="rnd">
                <a:solidFill>
                  <a:srgbClr val="000000"/>
                </a:solidFill>
                <a:round/>
                <a:headEnd/>
                <a:tailEnd/>
              </a:ln>
            </p:spPr>
            <p:txBody>
              <a:bodyPr/>
              <a:lstStyle/>
              <a:p>
                <a:endParaRPr lang="en-US" dirty="0"/>
              </a:p>
            </p:txBody>
          </p:sp>
          <p:sp>
            <p:nvSpPr>
              <p:cNvPr id="327" name="Freeform 6"/>
              <p:cNvSpPr>
                <a:spLocks/>
              </p:cNvSpPr>
              <p:nvPr/>
            </p:nvSpPr>
            <p:spPr bwMode="auto">
              <a:xfrm>
                <a:off x="3445" y="2028"/>
                <a:ext cx="19" cy="38"/>
              </a:xfrm>
              <a:custGeom>
                <a:avLst/>
                <a:gdLst>
                  <a:gd name="T0" fmla="*/ 18 w 19"/>
                  <a:gd name="T1" fmla="*/ 0 h 38"/>
                  <a:gd name="T2" fmla="*/ 0 w 19"/>
                  <a:gd name="T3" fmla="*/ 13 h 38"/>
                  <a:gd name="T4" fmla="*/ 18 w 19"/>
                  <a:gd name="T5" fmla="*/ 37 h 38"/>
                  <a:gd name="T6" fmla="*/ 18 w 19"/>
                  <a:gd name="T7" fmla="*/ 0 h 38"/>
                  <a:gd name="T8" fmla="*/ 0 60000 65536"/>
                  <a:gd name="T9" fmla="*/ 0 60000 65536"/>
                  <a:gd name="T10" fmla="*/ 0 60000 65536"/>
                  <a:gd name="T11" fmla="*/ 0 60000 65536"/>
                  <a:gd name="T12" fmla="*/ 0 w 19"/>
                  <a:gd name="T13" fmla="*/ 0 h 38"/>
                  <a:gd name="T14" fmla="*/ 19 w 19"/>
                  <a:gd name="T15" fmla="*/ 38 h 38"/>
                </a:gdLst>
                <a:ahLst/>
                <a:cxnLst>
                  <a:cxn ang="T8">
                    <a:pos x="T0" y="T1"/>
                  </a:cxn>
                  <a:cxn ang="T9">
                    <a:pos x="T2" y="T3"/>
                  </a:cxn>
                  <a:cxn ang="T10">
                    <a:pos x="T4" y="T5"/>
                  </a:cxn>
                  <a:cxn ang="T11">
                    <a:pos x="T6" y="T7"/>
                  </a:cxn>
                </a:cxnLst>
                <a:rect l="T12" t="T13" r="T14" b="T15"/>
                <a:pathLst>
                  <a:path w="19" h="38">
                    <a:moveTo>
                      <a:pt x="18" y="0"/>
                    </a:moveTo>
                    <a:lnTo>
                      <a:pt x="0" y="13"/>
                    </a:lnTo>
                    <a:lnTo>
                      <a:pt x="18" y="37"/>
                    </a:lnTo>
                    <a:lnTo>
                      <a:pt x="18" y="0"/>
                    </a:lnTo>
                  </a:path>
                </a:pathLst>
              </a:custGeom>
              <a:solidFill>
                <a:schemeClr val="tx1"/>
              </a:solidFill>
              <a:ln w="12700" cap="rnd">
                <a:solidFill>
                  <a:srgbClr val="000000"/>
                </a:solidFill>
                <a:round/>
                <a:headEnd/>
                <a:tailEnd/>
              </a:ln>
            </p:spPr>
            <p:txBody>
              <a:bodyPr/>
              <a:lstStyle/>
              <a:p>
                <a:endParaRPr lang="en-US" dirty="0"/>
              </a:p>
            </p:txBody>
          </p:sp>
          <p:sp>
            <p:nvSpPr>
              <p:cNvPr id="328" name="Freeform 7"/>
              <p:cNvSpPr>
                <a:spLocks/>
              </p:cNvSpPr>
              <p:nvPr/>
            </p:nvSpPr>
            <p:spPr bwMode="auto">
              <a:xfrm>
                <a:off x="3502" y="1964"/>
                <a:ext cx="6" cy="116"/>
              </a:xfrm>
              <a:custGeom>
                <a:avLst/>
                <a:gdLst>
                  <a:gd name="T0" fmla="*/ 5 w 6"/>
                  <a:gd name="T1" fmla="*/ 0 h 116"/>
                  <a:gd name="T2" fmla="*/ 0 w 6"/>
                  <a:gd name="T3" fmla="*/ 18 h 116"/>
                  <a:gd name="T4" fmla="*/ 0 w 6"/>
                  <a:gd name="T5" fmla="*/ 115 h 116"/>
                  <a:gd name="T6" fmla="*/ 5 w 6"/>
                  <a:gd name="T7" fmla="*/ 95 h 116"/>
                  <a:gd name="T8" fmla="*/ 5 w 6"/>
                  <a:gd name="T9" fmla="*/ 0 h 116"/>
                  <a:gd name="T10" fmla="*/ 0 60000 65536"/>
                  <a:gd name="T11" fmla="*/ 0 60000 65536"/>
                  <a:gd name="T12" fmla="*/ 0 60000 65536"/>
                  <a:gd name="T13" fmla="*/ 0 60000 65536"/>
                  <a:gd name="T14" fmla="*/ 0 60000 65536"/>
                  <a:gd name="T15" fmla="*/ 0 w 6"/>
                  <a:gd name="T16" fmla="*/ 0 h 116"/>
                  <a:gd name="T17" fmla="*/ 6 w 6"/>
                  <a:gd name="T18" fmla="*/ 116 h 116"/>
                </a:gdLst>
                <a:ahLst/>
                <a:cxnLst>
                  <a:cxn ang="T10">
                    <a:pos x="T0" y="T1"/>
                  </a:cxn>
                  <a:cxn ang="T11">
                    <a:pos x="T2" y="T3"/>
                  </a:cxn>
                  <a:cxn ang="T12">
                    <a:pos x="T4" y="T5"/>
                  </a:cxn>
                  <a:cxn ang="T13">
                    <a:pos x="T6" y="T7"/>
                  </a:cxn>
                  <a:cxn ang="T14">
                    <a:pos x="T8" y="T9"/>
                  </a:cxn>
                </a:cxnLst>
                <a:rect l="T15" t="T16" r="T17" b="T18"/>
                <a:pathLst>
                  <a:path w="6" h="116">
                    <a:moveTo>
                      <a:pt x="5" y="0"/>
                    </a:moveTo>
                    <a:lnTo>
                      <a:pt x="0" y="18"/>
                    </a:lnTo>
                    <a:lnTo>
                      <a:pt x="0" y="115"/>
                    </a:lnTo>
                    <a:lnTo>
                      <a:pt x="5" y="95"/>
                    </a:lnTo>
                    <a:lnTo>
                      <a:pt x="5" y="0"/>
                    </a:lnTo>
                  </a:path>
                </a:pathLst>
              </a:custGeom>
              <a:solidFill>
                <a:schemeClr val="tx1"/>
              </a:solidFill>
              <a:ln w="12700" cap="rnd">
                <a:solidFill>
                  <a:srgbClr val="000000"/>
                </a:solidFill>
                <a:round/>
                <a:headEnd/>
                <a:tailEnd/>
              </a:ln>
            </p:spPr>
            <p:txBody>
              <a:bodyPr/>
              <a:lstStyle/>
              <a:p>
                <a:endParaRPr lang="en-US" dirty="0"/>
              </a:p>
            </p:txBody>
          </p:sp>
        </p:grpSp>
        <p:grpSp>
          <p:nvGrpSpPr>
            <p:cNvPr id="171" name="Group 8"/>
            <p:cNvGrpSpPr>
              <a:grpSpLocks/>
            </p:cNvGrpSpPr>
            <p:nvPr/>
          </p:nvGrpSpPr>
          <p:grpSpPr bwMode="auto">
            <a:xfrm>
              <a:off x="3360749" y="5605378"/>
              <a:ext cx="1462092" cy="566725"/>
              <a:chOff x="2070" y="2667"/>
              <a:chExt cx="921" cy="357"/>
            </a:xfrm>
          </p:grpSpPr>
          <p:sp>
            <p:nvSpPr>
              <p:cNvPr id="311" name="Freeform 9"/>
              <p:cNvSpPr>
                <a:spLocks/>
              </p:cNvSpPr>
              <p:nvPr/>
            </p:nvSpPr>
            <p:spPr bwMode="auto">
              <a:xfrm>
                <a:off x="2480" y="2670"/>
                <a:ext cx="38" cy="107"/>
              </a:xfrm>
              <a:custGeom>
                <a:avLst/>
                <a:gdLst>
                  <a:gd name="T0" fmla="*/ 0 w 38"/>
                  <a:gd name="T1" fmla="*/ 19 h 107"/>
                  <a:gd name="T2" fmla="*/ 16 w 38"/>
                  <a:gd name="T3" fmla="*/ 60 h 107"/>
                  <a:gd name="T4" fmla="*/ 16 w 38"/>
                  <a:gd name="T5" fmla="*/ 106 h 107"/>
                  <a:gd name="T6" fmla="*/ 37 w 38"/>
                  <a:gd name="T7" fmla="*/ 95 h 107"/>
                  <a:gd name="T8" fmla="*/ 37 w 38"/>
                  <a:gd name="T9" fmla="*/ 0 h 107"/>
                  <a:gd name="T10" fmla="*/ 0 w 38"/>
                  <a:gd name="T11" fmla="*/ 19 h 107"/>
                  <a:gd name="T12" fmla="*/ 0 60000 65536"/>
                  <a:gd name="T13" fmla="*/ 0 60000 65536"/>
                  <a:gd name="T14" fmla="*/ 0 60000 65536"/>
                  <a:gd name="T15" fmla="*/ 0 60000 65536"/>
                  <a:gd name="T16" fmla="*/ 0 60000 65536"/>
                  <a:gd name="T17" fmla="*/ 0 60000 65536"/>
                  <a:gd name="T18" fmla="*/ 0 w 38"/>
                  <a:gd name="T19" fmla="*/ 0 h 107"/>
                  <a:gd name="T20" fmla="*/ 38 w 3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38" h="107">
                    <a:moveTo>
                      <a:pt x="0" y="19"/>
                    </a:moveTo>
                    <a:lnTo>
                      <a:pt x="16" y="60"/>
                    </a:lnTo>
                    <a:lnTo>
                      <a:pt x="16" y="106"/>
                    </a:lnTo>
                    <a:lnTo>
                      <a:pt x="37" y="95"/>
                    </a:lnTo>
                    <a:lnTo>
                      <a:pt x="37" y="0"/>
                    </a:lnTo>
                    <a:lnTo>
                      <a:pt x="0" y="19"/>
                    </a:lnTo>
                  </a:path>
                </a:pathLst>
              </a:custGeom>
              <a:solidFill>
                <a:schemeClr val="tx1"/>
              </a:solidFill>
              <a:ln w="12700" cap="rnd">
                <a:solidFill>
                  <a:srgbClr val="000000"/>
                </a:solidFill>
                <a:round/>
                <a:headEnd/>
                <a:tailEnd/>
              </a:ln>
            </p:spPr>
            <p:txBody>
              <a:bodyPr/>
              <a:lstStyle/>
              <a:p>
                <a:endParaRPr lang="en-US" dirty="0"/>
              </a:p>
            </p:txBody>
          </p:sp>
          <p:sp>
            <p:nvSpPr>
              <p:cNvPr id="312" name="Freeform 10"/>
              <p:cNvSpPr>
                <a:spLocks/>
              </p:cNvSpPr>
              <p:nvPr/>
            </p:nvSpPr>
            <p:spPr bwMode="auto">
              <a:xfrm>
                <a:off x="2517" y="2667"/>
                <a:ext cx="120" cy="98"/>
              </a:xfrm>
              <a:custGeom>
                <a:avLst/>
                <a:gdLst>
                  <a:gd name="T0" fmla="*/ 0 w 120"/>
                  <a:gd name="T1" fmla="*/ 3 h 98"/>
                  <a:gd name="T2" fmla="*/ 50 w 120"/>
                  <a:gd name="T3" fmla="*/ 0 h 98"/>
                  <a:gd name="T4" fmla="*/ 119 w 120"/>
                  <a:gd name="T5" fmla="*/ 0 h 98"/>
                  <a:gd name="T6" fmla="*/ 119 w 120"/>
                  <a:gd name="T7" fmla="*/ 95 h 98"/>
                  <a:gd name="T8" fmla="*/ 50 w 120"/>
                  <a:gd name="T9" fmla="*/ 95 h 98"/>
                  <a:gd name="T10" fmla="*/ 0 w 120"/>
                  <a:gd name="T11" fmla="*/ 97 h 98"/>
                  <a:gd name="T12" fmla="*/ 0 w 120"/>
                  <a:gd name="T13" fmla="*/ 3 h 98"/>
                  <a:gd name="T14" fmla="*/ 0 60000 65536"/>
                  <a:gd name="T15" fmla="*/ 0 60000 65536"/>
                  <a:gd name="T16" fmla="*/ 0 60000 65536"/>
                  <a:gd name="T17" fmla="*/ 0 60000 65536"/>
                  <a:gd name="T18" fmla="*/ 0 60000 65536"/>
                  <a:gd name="T19" fmla="*/ 0 60000 65536"/>
                  <a:gd name="T20" fmla="*/ 0 60000 65536"/>
                  <a:gd name="T21" fmla="*/ 0 w 120"/>
                  <a:gd name="T22" fmla="*/ 0 h 98"/>
                  <a:gd name="T23" fmla="*/ 120 w 120"/>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98">
                    <a:moveTo>
                      <a:pt x="0" y="3"/>
                    </a:moveTo>
                    <a:lnTo>
                      <a:pt x="50" y="0"/>
                    </a:lnTo>
                    <a:lnTo>
                      <a:pt x="119" y="0"/>
                    </a:lnTo>
                    <a:lnTo>
                      <a:pt x="119" y="95"/>
                    </a:lnTo>
                    <a:lnTo>
                      <a:pt x="50" y="95"/>
                    </a:lnTo>
                    <a:lnTo>
                      <a:pt x="0" y="97"/>
                    </a:lnTo>
                    <a:lnTo>
                      <a:pt x="0" y="3"/>
                    </a:lnTo>
                  </a:path>
                </a:pathLst>
              </a:custGeom>
              <a:solidFill>
                <a:schemeClr val="tx1"/>
              </a:solidFill>
              <a:ln w="12700" cap="rnd">
                <a:solidFill>
                  <a:srgbClr val="000000"/>
                </a:solidFill>
                <a:round/>
                <a:headEnd/>
                <a:tailEnd/>
              </a:ln>
            </p:spPr>
            <p:txBody>
              <a:bodyPr/>
              <a:lstStyle/>
              <a:p>
                <a:endParaRPr lang="en-US" dirty="0"/>
              </a:p>
            </p:txBody>
          </p:sp>
          <p:sp>
            <p:nvSpPr>
              <p:cNvPr id="313" name="Freeform 11"/>
              <p:cNvSpPr>
                <a:spLocks/>
              </p:cNvSpPr>
              <p:nvPr/>
            </p:nvSpPr>
            <p:spPr bwMode="auto">
              <a:xfrm>
                <a:off x="2636" y="2668"/>
                <a:ext cx="57" cy="134"/>
              </a:xfrm>
              <a:custGeom>
                <a:avLst/>
                <a:gdLst>
                  <a:gd name="T0" fmla="*/ 0 w 57"/>
                  <a:gd name="T1" fmla="*/ 0 h 134"/>
                  <a:gd name="T2" fmla="*/ 0 w 57"/>
                  <a:gd name="T3" fmla="*/ 93 h 134"/>
                  <a:gd name="T4" fmla="*/ 56 w 57"/>
                  <a:gd name="T5" fmla="*/ 133 h 134"/>
                  <a:gd name="T6" fmla="*/ 56 w 57"/>
                  <a:gd name="T7" fmla="*/ 36 h 134"/>
                  <a:gd name="T8" fmla="*/ 0 w 57"/>
                  <a:gd name="T9" fmla="*/ 0 h 134"/>
                  <a:gd name="T10" fmla="*/ 0 60000 65536"/>
                  <a:gd name="T11" fmla="*/ 0 60000 65536"/>
                  <a:gd name="T12" fmla="*/ 0 60000 65536"/>
                  <a:gd name="T13" fmla="*/ 0 60000 65536"/>
                  <a:gd name="T14" fmla="*/ 0 60000 65536"/>
                  <a:gd name="T15" fmla="*/ 0 w 57"/>
                  <a:gd name="T16" fmla="*/ 0 h 134"/>
                  <a:gd name="T17" fmla="*/ 57 w 57"/>
                  <a:gd name="T18" fmla="*/ 134 h 134"/>
                </a:gdLst>
                <a:ahLst/>
                <a:cxnLst>
                  <a:cxn ang="T10">
                    <a:pos x="T0" y="T1"/>
                  </a:cxn>
                  <a:cxn ang="T11">
                    <a:pos x="T2" y="T3"/>
                  </a:cxn>
                  <a:cxn ang="T12">
                    <a:pos x="T4" y="T5"/>
                  </a:cxn>
                  <a:cxn ang="T13">
                    <a:pos x="T6" y="T7"/>
                  </a:cxn>
                  <a:cxn ang="T14">
                    <a:pos x="T8" y="T9"/>
                  </a:cxn>
                </a:cxnLst>
                <a:rect l="T15" t="T16" r="T17" b="T18"/>
                <a:pathLst>
                  <a:path w="57" h="134">
                    <a:moveTo>
                      <a:pt x="0" y="0"/>
                    </a:moveTo>
                    <a:lnTo>
                      <a:pt x="0" y="93"/>
                    </a:lnTo>
                    <a:lnTo>
                      <a:pt x="56" y="133"/>
                    </a:lnTo>
                    <a:lnTo>
                      <a:pt x="56" y="36"/>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314" name="Freeform 12"/>
              <p:cNvSpPr>
                <a:spLocks/>
              </p:cNvSpPr>
              <p:nvPr/>
            </p:nvSpPr>
            <p:spPr bwMode="auto">
              <a:xfrm>
                <a:off x="2692" y="2692"/>
                <a:ext cx="70" cy="109"/>
              </a:xfrm>
              <a:custGeom>
                <a:avLst/>
                <a:gdLst>
                  <a:gd name="T0" fmla="*/ 0 w 70"/>
                  <a:gd name="T1" fmla="*/ 13 h 109"/>
                  <a:gd name="T2" fmla="*/ 69 w 70"/>
                  <a:gd name="T3" fmla="*/ 0 h 109"/>
                  <a:gd name="T4" fmla="*/ 69 w 70"/>
                  <a:gd name="T5" fmla="*/ 96 h 109"/>
                  <a:gd name="T6" fmla="*/ 0 w 70"/>
                  <a:gd name="T7" fmla="*/ 108 h 109"/>
                  <a:gd name="T8" fmla="*/ 0 w 70"/>
                  <a:gd name="T9" fmla="*/ 13 h 109"/>
                  <a:gd name="T10" fmla="*/ 0 60000 65536"/>
                  <a:gd name="T11" fmla="*/ 0 60000 65536"/>
                  <a:gd name="T12" fmla="*/ 0 60000 65536"/>
                  <a:gd name="T13" fmla="*/ 0 60000 65536"/>
                  <a:gd name="T14" fmla="*/ 0 60000 65536"/>
                  <a:gd name="T15" fmla="*/ 0 w 70"/>
                  <a:gd name="T16" fmla="*/ 0 h 109"/>
                  <a:gd name="T17" fmla="*/ 70 w 70"/>
                  <a:gd name="T18" fmla="*/ 109 h 109"/>
                </a:gdLst>
                <a:ahLst/>
                <a:cxnLst>
                  <a:cxn ang="T10">
                    <a:pos x="T0" y="T1"/>
                  </a:cxn>
                  <a:cxn ang="T11">
                    <a:pos x="T2" y="T3"/>
                  </a:cxn>
                  <a:cxn ang="T12">
                    <a:pos x="T4" y="T5"/>
                  </a:cxn>
                  <a:cxn ang="T13">
                    <a:pos x="T6" y="T7"/>
                  </a:cxn>
                  <a:cxn ang="T14">
                    <a:pos x="T8" y="T9"/>
                  </a:cxn>
                </a:cxnLst>
                <a:rect l="T15" t="T16" r="T17" b="T18"/>
                <a:pathLst>
                  <a:path w="70" h="109">
                    <a:moveTo>
                      <a:pt x="0" y="13"/>
                    </a:moveTo>
                    <a:lnTo>
                      <a:pt x="69" y="0"/>
                    </a:lnTo>
                    <a:lnTo>
                      <a:pt x="69" y="96"/>
                    </a:lnTo>
                    <a:lnTo>
                      <a:pt x="0" y="108"/>
                    </a:lnTo>
                    <a:lnTo>
                      <a:pt x="0" y="13"/>
                    </a:lnTo>
                  </a:path>
                </a:pathLst>
              </a:custGeom>
              <a:solidFill>
                <a:schemeClr val="tx1"/>
              </a:solidFill>
              <a:ln w="12700" cap="rnd">
                <a:solidFill>
                  <a:srgbClr val="000000"/>
                </a:solidFill>
                <a:round/>
                <a:headEnd/>
                <a:tailEnd/>
              </a:ln>
            </p:spPr>
            <p:txBody>
              <a:bodyPr/>
              <a:lstStyle/>
              <a:p>
                <a:endParaRPr lang="en-US" dirty="0"/>
              </a:p>
            </p:txBody>
          </p:sp>
          <p:sp>
            <p:nvSpPr>
              <p:cNvPr id="315" name="Freeform 13"/>
              <p:cNvSpPr>
                <a:spLocks/>
              </p:cNvSpPr>
              <p:nvPr/>
            </p:nvSpPr>
            <p:spPr bwMode="auto">
              <a:xfrm>
                <a:off x="2807" y="2784"/>
                <a:ext cx="46" cy="151"/>
              </a:xfrm>
              <a:custGeom>
                <a:avLst/>
                <a:gdLst>
                  <a:gd name="T0" fmla="*/ 0 w 46"/>
                  <a:gd name="T1" fmla="*/ 0 h 151"/>
                  <a:gd name="T2" fmla="*/ 45 w 46"/>
                  <a:gd name="T3" fmla="*/ 53 h 151"/>
                  <a:gd name="T4" fmla="*/ 45 w 46"/>
                  <a:gd name="T5" fmla="*/ 150 h 151"/>
                  <a:gd name="T6" fmla="*/ 0 w 46"/>
                  <a:gd name="T7" fmla="*/ 96 h 151"/>
                  <a:gd name="T8" fmla="*/ 0 w 46"/>
                  <a:gd name="T9" fmla="*/ 0 h 151"/>
                  <a:gd name="T10" fmla="*/ 0 60000 65536"/>
                  <a:gd name="T11" fmla="*/ 0 60000 65536"/>
                  <a:gd name="T12" fmla="*/ 0 60000 65536"/>
                  <a:gd name="T13" fmla="*/ 0 60000 65536"/>
                  <a:gd name="T14" fmla="*/ 0 60000 65536"/>
                  <a:gd name="T15" fmla="*/ 0 w 46"/>
                  <a:gd name="T16" fmla="*/ 0 h 151"/>
                  <a:gd name="T17" fmla="*/ 46 w 46"/>
                  <a:gd name="T18" fmla="*/ 151 h 151"/>
                </a:gdLst>
                <a:ahLst/>
                <a:cxnLst>
                  <a:cxn ang="T10">
                    <a:pos x="T0" y="T1"/>
                  </a:cxn>
                  <a:cxn ang="T11">
                    <a:pos x="T2" y="T3"/>
                  </a:cxn>
                  <a:cxn ang="T12">
                    <a:pos x="T4" y="T5"/>
                  </a:cxn>
                  <a:cxn ang="T13">
                    <a:pos x="T6" y="T7"/>
                  </a:cxn>
                  <a:cxn ang="T14">
                    <a:pos x="T8" y="T9"/>
                  </a:cxn>
                </a:cxnLst>
                <a:rect l="T15" t="T16" r="T17" b="T18"/>
                <a:pathLst>
                  <a:path w="46" h="151">
                    <a:moveTo>
                      <a:pt x="0" y="0"/>
                    </a:moveTo>
                    <a:lnTo>
                      <a:pt x="45" y="53"/>
                    </a:lnTo>
                    <a:lnTo>
                      <a:pt x="45" y="150"/>
                    </a:lnTo>
                    <a:lnTo>
                      <a:pt x="0" y="96"/>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316" name="Freeform 14"/>
              <p:cNvSpPr>
                <a:spLocks/>
              </p:cNvSpPr>
              <p:nvPr/>
            </p:nvSpPr>
            <p:spPr bwMode="auto">
              <a:xfrm>
                <a:off x="2761" y="2692"/>
                <a:ext cx="57" cy="137"/>
              </a:xfrm>
              <a:custGeom>
                <a:avLst/>
                <a:gdLst>
                  <a:gd name="T0" fmla="*/ 0 w 57"/>
                  <a:gd name="T1" fmla="*/ 0 h 137"/>
                  <a:gd name="T2" fmla="*/ 56 w 57"/>
                  <a:gd name="T3" fmla="*/ 49 h 137"/>
                  <a:gd name="T4" fmla="*/ 44 w 57"/>
                  <a:gd name="T5" fmla="*/ 93 h 137"/>
                  <a:gd name="T6" fmla="*/ 44 w 57"/>
                  <a:gd name="T7" fmla="*/ 136 h 137"/>
                  <a:gd name="T8" fmla="*/ 0 w 57"/>
                  <a:gd name="T9" fmla="*/ 94 h 137"/>
                  <a:gd name="T10" fmla="*/ 0 w 57"/>
                  <a:gd name="T11" fmla="*/ 0 h 137"/>
                  <a:gd name="T12" fmla="*/ 0 60000 65536"/>
                  <a:gd name="T13" fmla="*/ 0 60000 65536"/>
                  <a:gd name="T14" fmla="*/ 0 60000 65536"/>
                  <a:gd name="T15" fmla="*/ 0 60000 65536"/>
                  <a:gd name="T16" fmla="*/ 0 60000 65536"/>
                  <a:gd name="T17" fmla="*/ 0 60000 65536"/>
                  <a:gd name="T18" fmla="*/ 0 w 57"/>
                  <a:gd name="T19" fmla="*/ 0 h 137"/>
                  <a:gd name="T20" fmla="*/ 57 w 57"/>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57" h="137">
                    <a:moveTo>
                      <a:pt x="0" y="0"/>
                    </a:moveTo>
                    <a:lnTo>
                      <a:pt x="56" y="49"/>
                    </a:lnTo>
                    <a:lnTo>
                      <a:pt x="44" y="93"/>
                    </a:lnTo>
                    <a:lnTo>
                      <a:pt x="44" y="136"/>
                    </a:lnTo>
                    <a:lnTo>
                      <a:pt x="0" y="94"/>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317" name="Freeform 15"/>
              <p:cNvSpPr>
                <a:spLocks/>
              </p:cNvSpPr>
              <p:nvPr/>
            </p:nvSpPr>
            <p:spPr bwMode="auto">
              <a:xfrm>
                <a:off x="2070" y="2705"/>
                <a:ext cx="119" cy="169"/>
              </a:xfrm>
              <a:custGeom>
                <a:avLst/>
                <a:gdLst>
                  <a:gd name="T0" fmla="*/ 11 w 119"/>
                  <a:gd name="T1" fmla="*/ 168 h 169"/>
                  <a:gd name="T2" fmla="*/ 0 w 119"/>
                  <a:gd name="T3" fmla="*/ 115 h 169"/>
                  <a:gd name="T4" fmla="*/ 25 w 119"/>
                  <a:gd name="T5" fmla="*/ 61 h 169"/>
                  <a:gd name="T6" fmla="*/ 118 w 119"/>
                  <a:gd name="T7" fmla="*/ 0 h 169"/>
                  <a:gd name="T8" fmla="*/ 118 w 119"/>
                  <a:gd name="T9" fmla="*/ 94 h 169"/>
                  <a:gd name="T10" fmla="*/ 26 w 119"/>
                  <a:gd name="T11" fmla="*/ 154 h 169"/>
                  <a:gd name="T12" fmla="*/ 11 w 119"/>
                  <a:gd name="T13" fmla="*/ 168 h 169"/>
                  <a:gd name="T14" fmla="*/ 0 60000 65536"/>
                  <a:gd name="T15" fmla="*/ 0 60000 65536"/>
                  <a:gd name="T16" fmla="*/ 0 60000 65536"/>
                  <a:gd name="T17" fmla="*/ 0 60000 65536"/>
                  <a:gd name="T18" fmla="*/ 0 60000 65536"/>
                  <a:gd name="T19" fmla="*/ 0 60000 65536"/>
                  <a:gd name="T20" fmla="*/ 0 60000 65536"/>
                  <a:gd name="T21" fmla="*/ 0 w 119"/>
                  <a:gd name="T22" fmla="*/ 0 h 169"/>
                  <a:gd name="T23" fmla="*/ 119 w 119"/>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69">
                    <a:moveTo>
                      <a:pt x="11" y="168"/>
                    </a:moveTo>
                    <a:lnTo>
                      <a:pt x="0" y="115"/>
                    </a:lnTo>
                    <a:lnTo>
                      <a:pt x="25" y="61"/>
                    </a:lnTo>
                    <a:lnTo>
                      <a:pt x="118" y="0"/>
                    </a:lnTo>
                    <a:lnTo>
                      <a:pt x="118" y="94"/>
                    </a:lnTo>
                    <a:lnTo>
                      <a:pt x="26" y="154"/>
                    </a:lnTo>
                    <a:lnTo>
                      <a:pt x="11" y="168"/>
                    </a:lnTo>
                  </a:path>
                </a:pathLst>
              </a:custGeom>
              <a:solidFill>
                <a:schemeClr val="tx1"/>
              </a:solidFill>
              <a:ln w="12700" cap="rnd">
                <a:solidFill>
                  <a:srgbClr val="000000"/>
                </a:solidFill>
                <a:round/>
                <a:headEnd/>
                <a:tailEnd/>
              </a:ln>
            </p:spPr>
            <p:txBody>
              <a:bodyPr/>
              <a:lstStyle/>
              <a:p>
                <a:endParaRPr lang="en-US" dirty="0"/>
              </a:p>
            </p:txBody>
          </p:sp>
          <p:sp>
            <p:nvSpPr>
              <p:cNvPr id="318" name="Freeform 16"/>
              <p:cNvSpPr>
                <a:spLocks/>
              </p:cNvSpPr>
              <p:nvPr/>
            </p:nvSpPr>
            <p:spPr bwMode="auto">
              <a:xfrm>
                <a:off x="2188" y="2691"/>
                <a:ext cx="70" cy="108"/>
              </a:xfrm>
              <a:custGeom>
                <a:avLst/>
                <a:gdLst>
                  <a:gd name="T0" fmla="*/ 0 w 70"/>
                  <a:gd name="T1" fmla="*/ 14 h 108"/>
                  <a:gd name="T2" fmla="*/ 0 w 70"/>
                  <a:gd name="T3" fmla="*/ 107 h 108"/>
                  <a:gd name="T4" fmla="*/ 69 w 70"/>
                  <a:gd name="T5" fmla="*/ 94 h 108"/>
                  <a:gd name="T6" fmla="*/ 69 w 70"/>
                  <a:gd name="T7" fmla="*/ 0 h 108"/>
                  <a:gd name="T8" fmla="*/ 0 w 70"/>
                  <a:gd name="T9" fmla="*/ 14 h 108"/>
                  <a:gd name="T10" fmla="*/ 0 60000 65536"/>
                  <a:gd name="T11" fmla="*/ 0 60000 65536"/>
                  <a:gd name="T12" fmla="*/ 0 60000 65536"/>
                  <a:gd name="T13" fmla="*/ 0 60000 65536"/>
                  <a:gd name="T14" fmla="*/ 0 60000 65536"/>
                  <a:gd name="T15" fmla="*/ 0 w 70"/>
                  <a:gd name="T16" fmla="*/ 0 h 108"/>
                  <a:gd name="T17" fmla="*/ 70 w 70"/>
                  <a:gd name="T18" fmla="*/ 108 h 108"/>
                </a:gdLst>
                <a:ahLst/>
                <a:cxnLst>
                  <a:cxn ang="T10">
                    <a:pos x="T0" y="T1"/>
                  </a:cxn>
                  <a:cxn ang="T11">
                    <a:pos x="T2" y="T3"/>
                  </a:cxn>
                  <a:cxn ang="T12">
                    <a:pos x="T4" y="T5"/>
                  </a:cxn>
                  <a:cxn ang="T13">
                    <a:pos x="T6" y="T7"/>
                  </a:cxn>
                  <a:cxn ang="T14">
                    <a:pos x="T8" y="T9"/>
                  </a:cxn>
                </a:cxnLst>
                <a:rect l="T15" t="T16" r="T17" b="T18"/>
                <a:pathLst>
                  <a:path w="70" h="108">
                    <a:moveTo>
                      <a:pt x="0" y="14"/>
                    </a:moveTo>
                    <a:lnTo>
                      <a:pt x="0" y="107"/>
                    </a:lnTo>
                    <a:lnTo>
                      <a:pt x="69" y="94"/>
                    </a:lnTo>
                    <a:lnTo>
                      <a:pt x="69" y="0"/>
                    </a:lnTo>
                    <a:lnTo>
                      <a:pt x="0" y="14"/>
                    </a:lnTo>
                  </a:path>
                </a:pathLst>
              </a:custGeom>
              <a:solidFill>
                <a:schemeClr val="tx1"/>
              </a:solidFill>
              <a:ln w="12700" cap="rnd">
                <a:solidFill>
                  <a:srgbClr val="000000"/>
                </a:solidFill>
                <a:round/>
                <a:headEnd/>
                <a:tailEnd/>
              </a:ln>
            </p:spPr>
            <p:txBody>
              <a:bodyPr/>
              <a:lstStyle/>
              <a:p>
                <a:endParaRPr lang="en-US" dirty="0"/>
              </a:p>
            </p:txBody>
          </p:sp>
          <p:sp>
            <p:nvSpPr>
              <p:cNvPr id="319" name="Freeform 17"/>
              <p:cNvSpPr>
                <a:spLocks/>
              </p:cNvSpPr>
              <p:nvPr/>
            </p:nvSpPr>
            <p:spPr bwMode="auto">
              <a:xfrm>
                <a:off x="2257" y="2691"/>
                <a:ext cx="135" cy="132"/>
              </a:xfrm>
              <a:custGeom>
                <a:avLst/>
                <a:gdLst>
                  <a:gd name="T0" fmla="*/ 0 w 135"/>
                  <a:gd name="T1" fmla="*/ 0 h 132"/>
                  <a:gd name="T2" fmla="*/ 134 w 135"/>
                  <a:gd name="T3" fmla="*/ 37 h 132"/>
                  <a:gd name="T4" fmla="*/ 134 w 135"/>
                  <a:gd name="T5" fmla="*/ 131 h 132"/>
                  <a:gd name="T6" fmla="*/ 0 w 135"/>
                  <a:gd name="T7" fmla="*/ 94 h 132"/>
                  <a:gd name="T8" fmla="*/ 0 w 135"/>
                  <a:gd name="T9" fmla="*/ 0 h 132"/>
                  <a:gd name="T10" fmla="*/ 0 60000 65536"/>
                  <a:gd name="T11" fmla="*/ 0 60000 65536"/>
                  <a:gd name="T12" fmla="*/ 0 60000 65536"/>
                  <a:gd name="T13" fmla="*/ 0 60000 65536"/>
                  <a:gd name="T14" fmla="*/ 0 60000 65536"/>
                  <a:gd name="T15" fmla="*/ 0 w 135"/>
                  <a:gd name="T16" fmla="*/ 0 h 132"/>
                  <a:gd name="T17" fmla="*/ 135 w 135"/>
                  <a:gd name="T18" fmla="*/ 132 h 132"/>
                </a:gdLst>
                <a:ahLst/>
                <a:cxnLst>
                  <a:cxn ang="T10">
                    <a:pos x="T0" y="T1"/>
                  </a:cxn>
                  <a:cxn ang="T11">
                    <a:pos x="T2" y="T3"/>
                  </a:cxn>
                  <a:cxn ang="T12">
                    <a:pos x="T4" y="T5"/>
                  </a:cxn>
                  <a:cxn ang="T13">
                    <a:pos x="T6" y="T7"/>
                  </a:cxn>
                  <a:cxn ang="T14">
                    <a:pos x="T8" y="T9"/>
                  </a:cxn>
                </a:cxnLst>
                <a:rect l="T15" t="T16" r="T17" b="T18"/>
                <a:pathLst>
                  <a:path w="135" h="132">
                    <a:moveTo>
                      <a:pt x="0" y="0"/>
                    </a:moveTo>
                    <a:lnTo>
                      <a:pt x="134" y="37"/>
                    </a:lnTo>
                    <a:lnTo>
                      <a:pt x="134" y="131"/>
                    </a:lnTo>
                    <a:lnTo>
                      <a:pt x="0" y="94"/>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320" name="Freeform 18"/>
              <p:cNvSpPr>
                <a:spLocks/>
              </p:cNvSpPr>
              <p:nvPr/>
            </p:nvSpPr>
            <p:spPr bwMode="auto">
              <a:xfrm>
                <a:off x="2391" y="2729"/>
                <a:ext cx="107" cy="99"/>
              </a:xfrm>
              <a:custGeom>
                <a:avLst/>
                <a:gdLst>
                  <a:gd name="T0" fmla="*/ 0 w 107"/>
                  <a:gd name="T1" fmla="*/ 0 h 99"/>
                  <a:gd name="T2" fmla="*/ 0 w 107"/>
                  <a:gd name="T3" fmla="*/ 94 h 99"/>
                  <a:gd name="T4" fmla="*/ 106 w 107"/>
                  <a:gd name="T5" fmla="*/ 98 h 99"/>
                  <a:gd name="T6" fmla="*/ 106 w 107"/>
                  <a:gd name="T7" fmla="*/ 2 h 99"/>
                  <a:gd name="T8" fmla="*/ 0 w 107"/>
                  <a:gd name="T9" fmla="*/ 0 h 99"/>
                  <a:gd name="T10" fmla="*/ 0 60000 65536"/>
                  <a:gd name="T11" fmla="*/ 0 60000 65536"/>
                  <a:gd name="T12" fmla="*/ 0 60000 65536"/>
                  <a:gd name="T13" fmla="*/ 0 60000 65536"/>
                  <a:gd name="T14" fmla="*/ 0 60000 65536"/>
                  <a:gd name="T15" fmla="*/ 0 w 107"/>
                  <a:gd name="T16" fmla="*/ 0 h 99"/>
                  <a:gd name="T17" fmla="*/ 107 w 107"/>
                  <a:gd name="T18" fmla="*/ 99 h 99"/>
                </a:gdLst>
                <a:ahLst/>
                <a:cxnLst>
                  <a:cxn ang="T10">
                    <a:pos x="T0" y="T1"/>
                  </a:cxn>
                  <a:cxn ang="T11">
                    <a:pos x="T2" y="T3"/>
                  </a:cxn>
                  <a:cxn ang="T12">
                    <a:pos x="T4" y="T5"/>
                  </a:cxn>
                  <a:cxn ang="T13">
                    <a:pos x="T6" y="T7"/>
                  </a:cxn>
                  <a:cxn ang="T14">
                    <a:pos x="T8" y="T9"/>
                  </a:cxn>
                </a:cxnLst>
                <a:rect l="T15" t="T16" r="T17" b="T18"/>
                <a:pathLst>
                  <a:path w="107" h="99">
                    <a:moveTo>
                      <a:pt x="0" y="0"/>
                    </a:moveTo>
                    <a:lnTo>
                      <a:pt x="0" y="94"/>
                    </a:lnTo>
                    <a:lnTo>
                      <a:pt x="106" y="98"/>
                    </a:lnTo>
                    <a:lnTo>
                      <a:pt x="106" y="2"/>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321" name="Freeform 19"/>
              <p:cNvSpPr>
                <a:spLocks/>
              </p:cNvSpPr>
              <p:nvPr/>
            </p:nvSpPr>
            <p:spPr bwMode="auto">
              <a:xfrm>
                <a:off x="2932" y="2881"/>
                <a:ext cx="59" cy="139"/>
              </a:xfrm>
              <a:custGeom>
                <a:avLst/>
                <a:gdLst>
                  <a:gd name="T0" fmla="*/ 0 w 59"/>
                  <a:gd name="T1" fmla="*/ 45 h 139"/>
                  <a:gd name="T2" fmla="*/ 58 w 59"/>
                  <a:gd name="T3" fmla="*/ 0 h 139"/>
                  <a:gd name="T4" fmla="*/ 58 w 59"/>
                  <a:gd name="T5" fmla="*/ 93 h 139"/>
                  <a:gd name="T6" fmla="*/ 0 w 59"/>
                  <a:gd name="T7" fmla="*/ 138 h 139"/>
                  <a:gd name="T8" fmla="*/ 0 w 59"/>
                  <a:gd name="T9" fmla="*/ 45 h 139"/>
                  <a:gd name="T10" fmla="*/ 0 60000 65536"/>
                  <a:gd name="T11" fmla="*/ 0 60000 65536"/>
                  <a:gd name="T12" fmla="*/ 0 60000 65536"/>
                  <a:gd name="T13" fmla="*/ 0 60000 65536"/>
                  <a:gd name="T14" fmla="*/ 0 60000 65536"/>
                  <a:gd name="T15" fmla="*/ 0 w 59"/>
                  <a:gd name="T16" fmla="*/ 0 h 139"/>
                  <a:gd name="T17" fmla="*/ 59 w 59"/>
                  <a:gd name="T18" fmla="*/ 139 h 139"/>
                </a:gdLst>
                <a:ahLst/>
                <a:cxnLst>
                  <a:cxn ang="T10">
                    <a:pos x="T0" y="T1"/>
                  </a:cxn>
                  <a:cxn ang="T11">
                    <a:pos x="T2" y="T3"/>
                  </a:cxn>
                  <a:cxn ang="T12">
                    <a:pos x="T4" y="T5"/>
                  </a:cxn>
                  <a:cxn ang="T13">
                    <a:pos x="T6" y="T7"/>
                  </a:cxn>
                  <a:cxn ang="T14">
                    <a:pos x="T8" y="T9"/>
                  </a:cxn>
                </a:cxnLst>
                <a:rect l="T15" t="T16" r="T17" b="T18"/>
                <a:pathLst>
                  <a:path w="59" h="139">
                    <a:moveTo>
                      <a:pt x="0" y="45"/>
                    </a:moveTo>
                    <a:lnTo>
                      <a:pt x="58" y="0"/>
                    </a:lnTo>
                    <a:lnTo>
                      <a:pt x="58" y="93"/>
                    </a:lnTo>
                    <a:lnTo>
                      <a:pt x="0" y="138"/>
                    </a:lnTo>
                    <a:lnTo>
                      <a:pt x="0" y="45"/>
                    </a:lnTo>
                  </a:path>
                </a:pathLst>
              </a:custGeom>
              <a:solidFill>
                <a:schemeClr val="tx1"/>
              </a:solidFill>
              <a:ln w="12700" cap="rnd">
                <a:solidFill>
                  <a:srgbClr val="000000"/>
                </a:solidFill>
                <a:round/>
                <a:headEnd/>
                <a:tailEnd/>
              </a:ln>
            </p:spPr>
            <p:txBody>
              <a:bodyPr/>
              <a:lstStyle/>
              <a:p>
                <a:endParaRPr lang="en-US" dirty="0"/>
              </a:p>
            </p:txBody>
          </p:sp>
          <p:sp>
            <p:nvSpPr>
              <p:cNvPr id="322" name="Freeform 20"/>
              <p:cNvSpPr>
                <a:spLocks/>
              </p:cNvSpPr>
              <p:nvPr/>
            </p:nvSpPr>
            <p:spPr bwMode="auto">
              <a:xfrm>
                <a:off x="2851" y="2839"/>
                <a:ext cx="18" cy="97"/>
              </a:xfrm>
              <a:custGeom>
                <a:avLst/>
                <a:gdLst>
                  <a:gd name="T0" fmla="*/ 0 w 18"/>
                  <a:gd name="T1" fmla="*/ 0 h 97"/>
                  <a:gd name="T2" fmla="*/ 0 w 18"/>
                  <a:gd name="T3" fmla="*/ 96 h 97"/>
                  <a:gd name="T4" fmla="*/ 17 w 18"/>
                  <a:gd name="T5" fmla="*/ 96 h 97"/>
                  <a:gd name="T6" fmla="*/ 17 w 18"/>
                  <a:gd name="T7" fmla="*/ 1 h 97"/>
                  <a:gd name="T8" fmla="*/ 0 w 18"/>
                  <a:gd name="T9" fmla="*/ 0 h 97"/>
                  <a:gd name="T10" fmla="*/ 0 60000 65536"/>
                  <a:gd name="T11" fmla="*/ 0 60000 65536"/>
                  <a:gd name="T12" fmla="*/ 0 60000 65536"/>
                  <a:gd name="T13" fmla="*/ 0 60000 65536"/>
                  <a:gd name="T14" fmla="*/ 0 60000 65536"/>
                  <a:gd name="T15" fmla="*/ 0 w 18"/>
                  <a:gd name="T16" fmla="*/ 0 h 97"/>
                  <a:gd name="T17" fmla="*/ 18 w 18"/>
                  <a:gd name="T18" fmla="*/ 97 h 97"/>
                </a:gdLst>
                <a:ahLst/>
                <a:cxnLst>
                  <a:cxn ang="T10">
                    <a:pos x="T0" y="T1"/>
                  </a:cxn>
                  <a:cxn ang="T11">
                    <a:pos x="T2" y="T3"/>
                  </a:cxn>
                  <a:cxn ang="T12">
                    <a:pos x="T4" y="T5"/>
                  </a:cxn>
                  <a:cxn ang="T13">
                    <a:pos x="T6" y="T7"/>
                  </a:cxn>
                  <a:cxn ang="T14">
                    <a:pos x="T8" y="T9"/>
                  </a:cxn>
                </a:cxnLst>
                <a:rect l="T15" t="T16" r="T17" b="T18"/>
                <a:pathLst>
                  <a:path w="18" h="97">
                    <a:moveTo>
                      <a:pt x="0" y="0"/>
                    </a:moveTo>
                    <a:lnTo>
                      <a:pt x="0" y="96"/>
                    </a:lnTo>
                    <a:lnTo>
                      <a:pt x="17" y="96"/>
                    </a:lnTo>
                    <a:lnTo>
                      <a:pt x="17" y="1"/>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323" name="Freeform 21"/>
              <p:cNvSpPr>
                <a:spLocks/>
              </p:cNvSpPr>
              <p:nvPr/>
            </p:nvSpPr>
            <p:spPr bwMode="auto">
              <a:xfrm>
                <a:off x="2885" y="2926"/>
                <a:ext cx="48" cy="97"/>
              </a:xfrm>
              <a:custGeom>
                <a:avLst/>
                <a:gdLst>
                  <a:gd name="T0" fmla="*/ 0 w 48"/>
                  <a:gd name="T1" fmla="*/ 2 h 97"/>
                  <a:gd name="T2" fmla="*/ 47 w 48"/>
                  <a:gd name="T3" fmla="*/ 0 h 97"/>
                  <a:gd name="T4" fmla="*/ 47 w 48"/>
                  <a:gd name="T5" fmla="*/ 93 h 97"/>
                  <a:gd name="T6" fmla="*/ 0 w 48"/>
                  <a:gd name="T7" fmla="*/ 96 h 97"/>
                  <a:gd name="T8" fmla="*/ 0 w 48"/>
                  <a:gd name="T9" fmla="*/ 2 h 97"/>
                  <a:gd name="T10" fmla="*/ 0 60000 65536"/>
                  <a:gd name="T11" fmla="*/ 0 60000 65536"/>
                  <a:gd name="T12" fmla="*/ 0 60000 65536"/>
                  <a:gd name="T13" fmla="*/ 0 60000 65536"/>
                  <a:gd name="T14" fmla="*/ 0 60000 65536"/>
                  <a:gd name="T15" fmla="*/ 0 w 48"/>
                  <a:gd name="T16" fmla="*/ 0 h 97"/>
                  <a:gd name="T17" fmla="*/ 48 w 48"/>
                  <a:gd name="T18" fmla="*/ 97 h 97"/>
                </a:gdLst>
                <a:ahLst/>
                <a:cxnLst>
                  <a:cxn ang="T10">
                    <a:pos x="T0" y="T1"/>
                  </a:cxn>
                  <a:cxn ang="T11">
                    <a:pos x="T2" y="T3"/>
                  </a:cxn>
                  <a:cxn ang="T12">
                    <a:pos x="T4" y="T5"/>
                  </a:cxn>
                  <a:cxn ang="T13">
                    <a:pos x="T6" y="T7"/>
                  </a:cxn>
                  <a:cxn ang="T14">
                    <a:pos x="T8" y="T9"/>
                  </a:cxn>
                </a:cxnLst>
                <a:rect l="T15" t="T16" r="T17" b="T18"/>
                <a:pathLst>
                  <a:path w="48" h="97">
                    <a:moveTo>
                      <a:pt x="0" y="2"/>
                    </a:moveTo>
                    <a:lnTo>
                      <a:pt x="47" y="0"/>
                    </a:lnTo>
                    <a:lnTo>
                      <a:pt x="47" y="93"/>
                    </a:lnTo>
                    <a:lnTo>
                      <a:pt x="0" y="96"/>
                    </a:lnTo>
                    <a:lnTo>
                      <a:pt x="0" y="2"/>
                    </a:lnTo>
                  </a:path>
                </a:pathLst>
              </a:custGeom>
              <a:solidFill>
                <a:schemeClr val="tx1"/>
              </a:solidFill>
              <a:ln w="12700" cap="rnd">
                <a:solidFill>
                  <a:srgbClr val="000000"/>
                </a:solidFill>
                <a:round/>
                <a:headEnd/>
                <a:tailEnd/>
              </a:ln>
            </p:spPr>
            <p:txBody>
              <a:bodyPr/>
              <a:lstStyle/>
              <a:p>
                <a:endParaRPr lang="en-US" dirty="0"/>
              </a:p>
            </p:txBody>
          </p:sp>
          <p:sp>
            <p:nvSpPr>
              <p:cNvPr id="324" name="Freeform 22"/>
              <p:cNvSpPr>
                <a:spLocks/>
              </p:cNvSpPr>
              <p:nvPr/>
            </p:nvSpPr>
            <p:spPr bwMode="auto">
              <a:xfrm>
                <a:off x="2866" y="2839"/>
                <a:ext cx="20" cy="185"/>
              </a:xfrm>
              <a:custGeom>
                <a:avLst/>
                <a:gdLst>
                  <a:gd name="T0" fmla="*/ 0 w 20"/>
                  <a:gd name="T1" fmla="*/ 0 h 185"/>
                  <a:gd name="T2" fmla="*/ 19 w 20"/>
                  <a:gd name="T3" fmla="*/ 91 h 185"/>
                  <a:gd name="T4" fmla="*/ 19 w 20"/>
                  <a:gd name="T5" fmla="*/ 184 h 185"/>
                  <a:gd name="T6" fmla="*/ 0 w 20"/>
                  <a:gd name="T7" fmla="*/ 95 h 185"/>
                  <a:gd name="T8" fmla="*/ 0 w 20"/>
                  <a:gd name="T9" fmla="*/ 0 h 185"/>
                  <a:gd name="T10" fmla="*/ 0 60000 65536"/>
                  <a:gd name="T11" fmla="*/ 0 60000 65536"/>
                  <a:gd name="T12" fmla="*/ 0 60000 65536"/>
                  <a:gd name="T13" fmla="*/ 0 60000 65536"/>
                  <a:gd name="T14" fmla="*/ 0 60000 65536"/>
                  <a:gd name="T15" fmla="*/ 0 w 20"/>
                  <a:gd name="T16" fmla="*/ 0 h 185"/>
                  <a:gd name="T17" fmla="*/ 20 w 20"/>
                  <a:gd name="T18" fmla="*/ 185 h 185"/>
                </a:gdLst>
                <a:ahLst/>
                <a:cxnLst>
                  <a:cxn ang="T10">
                    <a:pos x="T0" y="T1"/>
                  </a:cxn>
                  <a:cxn ang="T11">
                    <a:pos x="T2" y="T3"/>
                  </a:cxn>
                  <a:cxn ang="T12">
                    <a:pos x="T4" y="T5"/>
                  </a:cxn>
                  <a:cxn ang="T13">
                    <a:pos x="T6" y="T7"/>
                  </a:cxn>
                  <a:cxn ang="T14">
                    <a:pos x="T8" y="T9"/>
                  </a:cxn>
                </a:cxnLst>
                <a:rect l="T15" t="T16" r="T17" b="T18"/>
                <a:pathLst>
                  <a:path w="20" h="185">
                    <a:moveTo>
                      <a:pt x="0" y="0"/>
                    </a:moveTo>
                    <a:lnTo>
                      <a:pt x="19" y="91"/>
                    </a:lnTo>
                    <a:lnTo>
                      <a:pt x="19" y="184"/>
                    </a:lnTo>
                    <a:lnTo>
                      <a:pt x="0" y="95"/>
                    </a:lnTo>
                    <a:lnTo>
                      <a:pt x="0" y="0"/>
                    </a:lnTo>
                  </a:path>
                </a:pathLst>
              </a:custGeom>
              <a:solidFill>
                <a:schemeClr val="tx1"/>
              </a:solidFill>
              <a:ln w="12700" cap="rnd">
                <a:solidFill>
                  <a:srgbClr val="000000"/>
                </a:solidFill>
                <a:round/>
                <a:headEnd/>
                <a:tailEnd/>
              </a:ln>
            </p:spPr>
            <p:txBody>
              <a:bodyPr/>
              <a:lstStyle/>
              <a:p>
                <a:endParaRPr lang="en-US" dirty="0"/>
              </a:p>
            </p:txBody>
          </p:sp>
        </p:grpSp>
        <p:grpSp>
          <p:nvGrpSpPr>
            <p:cNvPr id="172" name="Group 23"/>
            <p:cNvGrpSpPr>
              <a:grpSpLocks/>
            </p:cNvGrpSpPr>
            <p:nvPr/>
          </p:nvGrpSpPr>
          <p:grpSpPr bwMode="auto">
            <a:xfrm>
              <a:off x="4667269" y="5180028"/>
              <a:ext cx="492127" cy="495302"/>
              <a:chOff x="2893" y="2398"/>
              <a:chExt cx="310" cy="312"/>
            </a:xfrm>
          </p:grpSpPr>
          <p:sp>
            <p:nvSpPr>
              <p:cNvPr id="303" name="Freeform 24"/>
              <p:cNvSpPr>
                <a:spLocks/>
              </p:cNvSpPr>
              <p:nvPr/>
            </p:nvSpPr>
            <p:spPr bwMode="auto">
              <a:xfrm>
                <a:off x="2932" y="2553"/>
                <a:ext cx="50" cy="109"/>
              </a:xfrm>
              <a:custGeom>
                <a:avLst/>
                <a:gdLst>
                  <a:gd name="T0" fmla="*/ 0 w 50"/>
                  <a:gd name="T1" fmla="*/ 13 h 109"/>
                  <a:gd name="T2" fmla="*/ 49 w 50"/>
                  <a:gd name="T3" fmla="*/ 0 h 109"/>
                  <a:gd name="T4" fmla="*/ 49 w 50"/>
                  <a:gd name="T5" fmla="*/ 95 h 109"/>
                  <a:gd name="T6" fmla="*/ 0 w 50"/>
                  <a:gd name="T7" fmla="*/ 108 h 109"/>
                  <a:gd name="T8" fmla="*/ 0 w 50"/>
                  <a:gd name="T9" fmla="*/ 13 h 109"/>
                  <a:gd name="T10" fmla="*/ 0 60000 65536"/>
                  <a:gd name="T11" fmla="*/ 0 60000 65536"/>
                  <a:gd name="T12" fmla="*/ 0 60000 65536"/>
                  <a:gd name="T13" fmla="*/ 0 60000 65536"/>
                  <a:gd name="T14" fmla="*/ 0 60000 65536"/>
                  <a:gd name="T15" fmla="*/ 0 w 50"/>
                  <a:gd name="T16" fmla="*/ 0 h 109"/>
                  <a:gd name="T17" fmla="*/ 50 w 50"/>
                  <a:gd name="T18" fmla="*/ 109 h 109"/>
                </a:gdLst>
                <a:ahLst/>
                <a:cxnLst>
                  <a:cxn ang="T10">
                    <a:pos x="T0" y="T1"/>
                  </a:cxn>
                  <a:cxn ang="T11">
                    <a:pos x="T2" y="T3"/>
                  </a:cxn>
                  <a:cxn ang="T12">
                    <a:pos x="T4" y="T5"/>
                  </a:cxn>
                  <a:cxn ang="T13">
                    <a:pos x="T6" y="T7"/>
                  </a:cxn>
                  <a:cxn ang="T14">
                    <a:pos x="T8" y="T9"/>
                  </a:cxn>
                </a:cxnLst>
                <a:rect l="T15" t="T16" r="T17" b="T18"/>
                <a:pathLst>
                  <a:path w="50" h="109">
                    <a:moveTo>
                      <a:pt x="0" y="13"/>
                    </a:moveTo>
                    <a:lnTo>
                      <a:pt x="49" y="0"/>
                    </a:lnTo>
                    <a:lnTo>
                      <a:pt x="49" y="95"/>
                    </a:lnTo>
                    <a:lnTo>
                      <a:pt x="0" y="108"/>
                    </a:lnTo>
                    <a:lnTo>
                      <a:pt x="0" y="13"/>
                    </a:lnTo>
                  </a:path>
                </a:pathLst>
              </a:custGeom>
              <a:solidFill>
                <a:schemeClr val="tx1"/>
              </a:solidFill>
              <a:ln w="12700" cap="rnd">
                <a:solidFill>
                  <a:srgbClr val="000000"/>
                </a:solidFill>
                <a:round/>
                <a:headEnd/>
                <a:tailEnd/>
              </a:ln>
            </p:spPr>
            <p:txBody>
              <a:bodyPr/>
              <a:lstStyle/>
              <a:p>
                <a:endParaRPr lang="en-US" dirty="0"/>
              </a:p>
            </p:txBody>
          </p:sp>
          <p:sp>
            <p:nvSpPr>
              <p:cNvPr id="304" name="Freeform 25"/>
              <p:cNvSpPr>
                <a:spLocks/>
              </p:cNvSpPr>
              <p:nvPr/>
            </p:nvSpPr>
            <p:spPr bwMode="auto">
              <a:xfrm>
                <a:off x="2981" y="2498"/>
                <a:ext cx="67" cy="151"/>
              </a:xfrm>
              <a:custGeom>
                <a:avLst/>
                <a:gdLst>
                  <a:gd name="T0" fmla="*/ 0 w 67"/>
                  <a:gd name="T1" fmla="*/ 55 h 151"/>
                  <a:gd name="T2" fmla="*/ 66 w 67"/>
                  <a:gd name="T3" fmla="*/ 0 h 151"/>
                  <a:gd name="T4" fmla="*/ 66 w 67"/>
                  <a:gd name="T5" fmla="*/ 95 h 151"/>
                  <a:gd name="T6" fmla="*/ 0 w 67"/>
                  <a:gd name="T7" fmla="*/ 150 h 151"/>
                  <a:gd name="T8" fmla="*/ 0 w 67"/>
                  <a:gd name="T9" fmla="*/ 55 h 151"/>
                  <a:gd name="T10" fmla="*/ 0 60000 65536"/>
                  <a:gd name="T11" fmla="*/ 0 60000 65536"/>
                  <a:gd name="T12" fmla="*/ 0 60000 65536"/>
                  <a:gd name="T13" fmla="*/ 0 60000 65536"/>
                  <a:gd name="T14" fmla="*/ 0 60000 65536"/>
                  <a:gd name="T15" fmla="*/ 0 w 67"/>
                  <a:gd name="T16" fmla="*/ 0 h 151"/>
                  <a:gd name="T17" fmla="*/ 67 w 67"/>
                  <a:gd name="T18" fmla="*/ 151 h 151"/>
                </a:gdLst>
                <a:ahLst/>
                <a:cxnLst>
                  <a:cxn ang="T10">
                    <a:pos x="T0" y="T1"/>
                  </a:cxn>
                  <a:cxn ang="T11">
                    <a:pos x="T2" y="T3"/>
                  </a:cxn>
                  <a:cxn ang="T12">
                    <a:pos x="T4" y="T5"/>
                  </a:cxn>
                  <a:cxn ang="T13">
                    <a:pos x="T6" y="T7"/>
                  </a:cxn>
                  <a:cxn ang="T14">
                    <a:pos x="T8" y="T9"/>
                  </a:cxn>
                </a:cxnLst>
                <a:rect l="T15" t="T16" r="T17" b="T18"/>
                <a:pathLst>
                  <a:path w="67" h="151">
                    <a:moveTo>
                      <a:pt x="0" y="55"/>
                    </a:moveTo>
                    <a:lnTo>
                      <a:pt x="66" y="0"/>
                    </a:lnTo>
                    <a:lnTo>
                      <a:pt x="66" y="95"/>
                    </a:lnTo>
                    <a:lnTo>
                      <a:pt x="0" y="150"/>
                    </a:lnTo>
                    <a:lnTo>
                      <a:pt x="0" y="55"/>
                    </a:lnTo>
                  </a:path>
                </a:pathLst>
              </a:custGeom>
              <a:solidFill>
                <a:schemeClr val="tx1"/>
              </a:solidFill>
              <a:ln w="12700" cap="rnd">
                <a:solidFill>
                  <a:srgbClr val="000000"/>
                </a:solidFill>
                <a:round/>
                <a:headEnd/>
                <a:tailEnd/>
              </a:ln>
            </p:spPr>
            <p:txBody>
              <a:bodyPr/>
              <a:lstStyle/>
              <a:p>
                <a:endParaRPr lang="en-US" dirty="0"/>
              </a:p>
            </p:txBody>
          </p:sp>
          <p:sp>
            <p:nvSpPr>
              <p:cNvPr id="306" name="Freeform 26"/>
              <p:cNvSpPr>
                <a:spLocks/>
              </p:cNvSpPr>
              <p:nvPr/>
            </p:nvSpPr>
            <p:spPr bwMode="auto">
              <a:xfrm>
                <a:off x="3047" y="2461"/>
                <a:ext cx="32" cy="134"/>
              </a:xfrm>
              <a:custGeom>
                <a:avLst/>
                <a:gdLst>
                  <a:gd name="T0" fmla="*/ 0 w 32"/>
                  <a:gd name="T1" fmla="*/ 39 h 134"/>
                  <a:gd name="T2" fmla="*/ 0 w 32"/>
                  <a:gd name="T3" fmla="*/ 133 h 134"/>
                  <a:gd name="T4" fmla="*/ 31 w 32"/>
                  <a:gd name="T5" fmla="*/ 94 h 134"/>
                  <a:gd name="T6" fmla="*/ 31 w 32"/>
                  <a:gd name="T7" fmla="*/ 0 h 134"/>
                  <a:gd name="T8" fmla="*/ 0 w 32"/>
                  <a:gd name="T9" fmla="*/ 39 h 134"/>
                  <a:gd name="T10" fmla="*/ 0 60000 65536"/>
                  <a:gd name="T11" fmla="*/ 0 60000 65536"/>
                  <a:gd name="T12" fmla="*/ 0 60000 65536"/>
                  <a:gd name="T13" fmla="*/ 0 60000 65536"/>
                  <a:gd name="T14" fmla="*/ 0 60000 65536"/>
                  <a:gd name="T15" fmla="*/ 0 w 32"/>
                  <a:gd name="T16" fmla="*/ 0 h 134"/>
                  <a:gd name="T17" fmla="*/ 32 w 32"/>
                  <a:gd name="T18" fmla="*/ 134 h 134"/>
                </a:gdLst>
                <a:ahLst/>
                <a:cxnLst>
                  <a:cxn ang="T10">
                    <a:pos x="T0" y="T1"/>
                  </a:cxn>
                  <a:cxn ang="T11">
                    <a:pos x="T2" y="T3"/>
                  </a:cxn>
                  <a:cxn ang="T12">
                    <a:pos x="T4" y="T5"/>
                  </a:cxn>
                  <a:cxn ang="T13">
                    <a:pos x="T6" y="T7"/>
                  </a:cxn>
                  <a:cxn ang="T14">
                    <a:pos x="T8" y="T9"/>
                  </a:cxn>
                </a:cxnLst>
                <a:rect l="T15" t="T16" r="T17" b="T18"/>
                <a:pathLst>
                  <a:path w="32" h="134">
                    <a:moveTo>
                      <a:pt x="0" y="39"/>
                    </a:moveTo>
                    <a:lnTo>
                      <a:pt x="0" y="133"/>
                    </a:lnTo>
                    <a:lnTo>
                      <a:pt x="31" y="94"/>
                    </a:lnTo>
                    <a:lnTo>
                      <a:pt x="31" y="0"/>
                    </a:lnTo>
                    <a:lnTo>
                      <a:pt x="0" y="39"/>
                    </a:lnTo>
                  </a:path>
                </a:pathLst>
              </a:custGeom>
              <a:solidFill>
                <a:schemeClr val="tx1"/>
              </a:solidFill>
              <a:ln w="12700" cap="rnd">
                <a:solidFill>
                  <a:srgbClr val="000000"/>
                </a:solidFill>
                <a:round/>
                <a:headEnd/>
                <a:tailEnd/>
              </a:ln>
            </p:spPr>
            <p:txBody>
              <a:bodyPr/>
              <a:lstStyle/>
              <a:p>
                <a:endParaRPr lang="en-US" dirty="0"/>
              </a:p>
            </p:txBody>
          </p:sp>
          <p:sp>
            <p:nvSpPr>
              <p:cNvPr id="307" name="Freeform 27"/>
              <p:cNvSpPr>
                <a:spLocks/>
              </p:cNvSpPr>
              <p:nvPr/>
            </p:nvSpPr>
            <p:spPr bwMode="auto">
              <a:xfrm>
                <a:off x="2893" y="2567"/>
                <a:ext cx="40" cy="143"/>
              </a:xfrm>
              <a:custGeom>
                <a:avLst/>
                <a:gdLst>
                  <a:gd name="T0" fmla="*/ 39 w 40"/>
                  <a:gd name="T1" fmla="*/ 0 h 143"/>
                  <a:gd name="T2" fmla="*/ 39 w 40"/>
                  <a:gd name="T3" fmla="*/ 98 h 143"/>
                  <a:gd name="T4" fmla="*/ 32 w 40"/>
                  <a:gd name="T5" fmla="*/ 124 h 143"/>
                  <a:gd name="T6" fmla="*/ 24 w 40"/>
                  <a:gd name="T7" fmla="*/ 142 h 143"/>
                  <a:gd name="T8" fmla="*/ 8 w 40"/>
                  <a:gd name="T9" fmla="*/ 125 h 143"/>
                  <a:gd name="T10" fmla="*/ 0 w 40"/>
                  <a:gd name="T11" fmla="*/ 91 h 143"/>
                  <a:gd name="T12" fmla="*/ 31 w 40"/>
                  <a:gd name="T13" fmla="*/ 31 h 143"/>
                  <a:gd name="T14" fmla="*/ 39 w 40"/>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143"/>
                  <a:gd name="T26" fmla="*/ 40 w 40"/>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143">
                    <a:moveTo>
                      <a:pt x="39" y="0"/>
                    </a:moveTo>
                    <a:lnTo>
                      <a:pt x="39" y="98"/>
                    </a:lnTo>
                    <a:lnTo>
                      <a:pt x="32" y="124"/>
                    </a:lnTo>
                    <a:lnTo>
                      <a:pt x="24" y="142"/>
                    </a:lnTo>
                    <a:lnTo>
                      <a:pt x="8" y="125"/>
                    </a:lnTo>
                    <a:lnTo>
                      <a:pt x="0" y="91"/>
                    </a:lnTo>
                    <a:lnTo>
                      <a:pt x="31" y="31"/>
                    </a:lnTo>
                    <a:lnTo>
                      <a:pt x="39" y="0"/>
                    </a:lnTo>
                  </a:path>
                </a:pathLst>
              </a:custGeom>
              <a:solidFill>
                <a:schemeClr val="tx1"/>
              </a:solidFill>
              <a:ln w="12700" cap="rnd">
                <a:solidFill>
                  <a:srgbClr val="000000"/>
                </a:solidFill>
                <a:round/>
                <a:headEnd/>
                <a:tailEnd/>
              </a:ln>
            </p:spPr>
            <p:txBody>
              <a:bodyPr/>
              <a:lstStyle/>
              <a:p>
                <a:endParaRPr lang="en-US" dirty="0"/>
              </a:p>
            </p:txBody>
          </p:sp>
          <p:sp>
            <p:nvSpPr>
              <p:cNvPr id="309" name="Freeform 28"/>
              <p:cNvSpPr>
                <a:spLocks/>
              </p:cNvSpPr>
              <p:nvPr/>
            </p:nvSpPr>
            <p:spPr bwMode="auto">
              <a:xfrm>
                <a:off x="3078" y="2443"/>
                <a:ext cx="74" cy="114"/>
              </a:xfrm>
              <a:custGeom>
                <a:avLst/>
                <a:gdLst>
                  <a:gd name="T0" fmla="*/ 0 w 74"/>
                  <a:gd name="T1" fmla="*/ 18 h 114"/>
                  <a:gd name="T2" fmla="*/ 73 w 74"/>
                  <a:gd name="T3" fmla="*/ 0 h 114"/>
                  <a:gd name="T4" fmla="*/ 73 w 74"/>
                  <a:gd name="T5" fmla="*/ 94 h 114"/>
                  <a:gd name="T6" fmla="*/ 0 w 74"/>
                  <a:gd name="T7" fmla="*/ 113 h 114"/>
                  <a:gd name="T8" fmla="*/ 0 w 74"/>
                  <a:gd name="T9" fmla="*/ 18 h 114"/>
                  <a:gd name="T10" fmla="*/ 0 60000 65536"/>
                  <a:gd name="T11" fmla="*/ 0 60000 65536"/>
                  <a:gd name="T12" fmla="*/ 0 60000 65536"/>
                  <a:gd name="T13" fmla="*/ 0 60000 65536"/>
                  <a:gd name="T14" fmla="*/ 0 60000 65536"/>
                  <a:gd name="T15" fmla="*/ 0 w 74"/>
                  <a:gd name="T16" fmla="*/ 0 h 114"/>
                  <a:gd name="T17" fmla="*/ 74 w 74"/>
                  <a:gd name="T18" fmla="*/ 114 h 114"/>
                </a:gdLst>
                <a:ahLst/>
                <a:cxnLst>
                  <a:cxn ang="T10">
                    <a:pos x="T0" y="T1"/>
                  </a:cxn>
                  <a:cxn ang="T11">
                    <a:pos x="T2" y="T3"/>
                  </a:cxn>
                  <a:cxn ang="T12">
                    <a:pos x="T4" y="T5"/>
                  </a:cxn>
                  <a:cxn ang="T13">
                    <a:pos x="T6" y="T7"/>
                  </a:cxn>
                  <a:cxn ang="T14">
                    <a:pos x="T8" y="T9"/>
                  </a:cxn>
                </a:cxnLst>
                <a:rect l="T15" t="T16" r="T17" b="T18"/>
                <a:pathLst>
                  <a:path w="74" h="114">
                    <a:moveTo>
                      <a:pt x="0" y="18"/>
                    </a:moveTo>
                    <a:lnTo>
                      <a:pt x="73" y="0"/>
                    </a:lnTo>
                    <a:lnTo>
                      <a:pt x="73" y="94"/>
                    </a:lnTo>
                    <a:lnTo>
                      <a:pt x="0" y="113"/>
                    </a:lnTo>
                    <a:lnTo>
                      <a:pt x="0" y="18"/>
                    </a:lnTo>
                  </a:path>
                </a:pathLst>
              </a:custGeom>
              <a:solidFill>
                <a:schemeClr val="tx1"/>
              </a:solidFill>
              <a:ln w="12700" cap="rnd">
                <a:solidFill>
                  <a:srgbClr val="000000"/>
                </a:solidFill>
                <a:round/>
                <a:headEnd/>
                <a:tailEnd/>
              </a:ln>
            </p:spPr>
            <p:txBody>
              <a:bodyPr/>
              <a:lstStyle/>
              <a:p>
                <a:endParaRPr lang="en-US" dirty="0"/>
              </a:p>
            </p:txBody>
          </p:sp>
          <p:sp>
            <p:nvSpPr>
              <p:cNvPr id="310" name="Freeform 29"/>
              <p:cNvSpPr>
                <a:spLocks/>
              </p:cNvSpPr>
              <p:nvPr/>
            </p:nvSpPr>
            <p:spPr bwMode="auto">
              <a:xfrm>
                <a:off x="3151" y="2398"/>
                <a:ext cx="52" cy="142"/>
              </a:xfrm>
              <a:custGeom>
                <a:avLst/>
                <a:gdLst>
                  <a:gd name="T0" fmla="*/ 0 w 52"/>
                  <a:gd name="T1" fmla="*/ 44 h 142"/>
                  <a:gd name="T2" fmla="*/ 0 w 52"/>
                  <a:gd name="T3" fmla="*/ 141 h 142"/>
                  <a:gd name="T4" fmla="*/ 51 w 52"/>
                  <a:gd name="T5" fmla="*/ 96 h 142"/>
                  <a:gd name="T6" fmla="*/ 51 w 52"/>
                  <a:gd name="T7" fmla="*/ 0 h 142"/>
                  <a:gd name="T8" fmla="*/ 0 w 52"/>
                  <a:gd name="T9" fmla="*/ 44 h 142"/>
                  <a:gd name="T10" fmla="*/ 0 60000 65536"/>
                  <a:gd name="T11" fmla="*/ 0 60000 65536"/>
                  <a:gd name="T12" fmla="*/ 0 60000 65536"/>
                  <a:gd name="T13" fmla="*/ 0 60000 65536"/>
                  <a:gd name="T14" fmla="*/ 0 60000 65536"/>
                  <a:gd name="T15" fmla="*/ 0 w 52"/>
                  <a:gd name="T16" fmla="*/ 0 h 142"/>
                  <a:gd name="T17" fmla="*/ 52 w 52"/>
                  <a:gd name="T18" fmla="*/ 142 h 142"/>
                </a:gdLst>
                <a:ahLst/>
                <a:cxnLst>
                  <a:cxn ang="T10">
                    <a:pos x="T0" y="T1"/>
                  </a:cxn>
                  <a:cxn ang="T11">
                    <a:pos x="T2" y="T3"/>
                  </a:cxn>
                  <a:cxn ang="T12">
                    <a:pos x="T4" y="T5"/>
                  </a:cxn>
                  <a:cxn ang="T13">
                    <a:pos x="T6" y="T7"/>
                  </a:cxn>
                  <a:cxn ang="T14">
                    <a:pos x="T8" y="T9"/>
                  </a:cxn>
                </a:cxnLst>
                <a:rect l="T15" t="T16" r="T17" b="T18"/>
                <a:pathLst>
                  <a:path w="52" h="142">
                    <a:moveTo>
                      <a:pt x="0" y="44"/>
                    </a:moveTo>
                    <a:lnTo>
                      <a:pt x="0" y="141"/>
                    </a:lnTo>
                    <a:lnTo>
                      <a:pt x="51" y="96"/>
                    </a:lnTo>
                    <a:lnTo>
                      <a:pt x="51" y="0"/>
                    </a:lnTo>
                    <a:lnTo>
                      <a:pt x="0" y="44"/>
                    </a:lnTo>
                  </a:path>
                </a:pathLst>
              </a:custGeom>
              <a:solidFill>
                <a:schemeClr val="tx1"/>
              </a:solidFill>
              <a:ln w="12700" cap="rnd">
                <a:solidFill>
                  <a:srgbClr val="000000"/>
                </a:solidFill>
                <a:round/>
                <a:headEnd/>
                <a:tailEnd/>
              </a:ln>
            </p:spPr>
            <p:txBody>
              <a:bodyPr/>
              <a:lstStyle/>
              <a:p>
                <a:endParaRPr lang="en-US" dirty="0"/>
              </a:p>
            </p:txBody>
          </p:sp>
        </p:grpSp>
        <p:grpSp>
          <p:nvGrpSpPr>
            <p:cNvPr id="173" name="Group 30"/>
            <p:cNvGrpSpPr>
              <a:grpSpLocks/>
            </p:cNvGrpSpPr>
            <p:nvPr/>
          </p:nvGrpSpPr>
          <p:grpSpPr bwMode="auto">
            <a:xfrm>
              <a:off x="5105436" y="4648244"/>
              <a:ext cx="531816" cy="508007"/>
              <a:chOff x="3166" y="2073"/>
              <a:chExt cx="335" cy="320"/>
            </a:xfrm>
          </p:grpSpPr>
          <p:sp>
            <p:nvSpPr>
              <p:cNvPr id="294" name="Freeform 31"/>
              <p:cNvSpPr>
                <a:spLocks/>
              </p:cNvSpPr>
              <p:nvPr/>
            </p:nvSpPr>
            <p:spPr bwMode="auto">
              <a:xfrm>
                <a:off x="3237" y="2186"/>
                <a:ext cx="39" cy="135"/>
              </a:xfrm>
              <a:custGeom>
                <a:avLst/>
                <a:gdLst>
                  <a:gd name="T0" fmla="*/ 0 w 39"/>
                  <a:gd name="T1" fmla="*/ 38 h 135"/>
                  <a:gd name="T2" fmla="*/ 38 w 39"/>
                  <a:gd name="T3" fmla="*/ 0 h 135"/>
                  <a:gd name="T4" fmla="*/ 38 w 39"/>
                  <a:gd name="T5" fmla="*/ 94 h 135"/>
                  <a:gd name="T6" fmla="*/ 0 w 39"/>
                  <a:gd name="T7" fmla="*/ 134 h 135"/>
                  <a:gd name="T8" fmla="*/ 0 w 39"/>
                  <a:gd name="T9" fmla="*/ 38 h 135"/>
                  <a:gd name="T10" fmla="*/ 0 60000 65536"/>
                  <a:gd name="T11" fmla="*/ 0 60000 65536"/>
                  <a:gd name="T12" fmla="*/ 0 60000 65536"/>
                  <a:gd name="T13" fmla="*/ 0 60000 65536"/>
                  <a:gd name="T14" fmla="*/ 0 60000 65536"/>
                  <a:gd name="T15" fmla="*/ 0 w 39"/>
                  <a:gd name="T16" fmla="*/ 0 h 135"/>
                  <a:gd name="T17" fmla="*/ 39 w 39"/>
                  <a:gd name="T18" fmla="*/ 135 h 135"/>
                </a:gdLst>
                <a:ahLst/>
                <a:cxnLst>
                  <a:cxn ang="T10">
                    <a:pos x="T0" y="T1"/>
                  </a:cxn>
                  <a:cxn ang="T11">
                    <a:pos x="T2" y="T3"/>
                  </a:cxn>
                  <a:cxn ang="T12">
                    <a:pos x="T4" y="T5"/>
                  </a:cxn>
                  <a:cxn ang="T13">
                    <a:pos x="T6" y="T7"/>
                  </a:cxn>
                  <a:cxn ang="T14">
                    <a:pos x="T8" y="T9"/>
                  </a:cxn>
                </a:cxnLst>
                <a:rect l="T15" t="T16" r="T17" b="T18"/>
                <a:pathLst>
                  <a:path w="39" h="135">
                    <a:moveTo>
                      <a:pt x="0" y="38"/>
                    </a:moveTo>
                    <a:lnTo>
                      <a:pt x="38" y="0"/>
                    </a:lnTo>
                    <a:lnTo>
                      <a:pt x="38" y="94"/>
                    </a:lnTo>
                    <a:lnTo>
                      <a:pt x="0" y="134"/>
                    </a:lnTo>
                    <a:lnTo>
                      <a:pt x="0" y="38"/>
                    </a:lnTo>
                  </a:path>
                </a:pathLst>
              </a:custGeom>
              <a:solidFill>
                <a:schemeClr val="tx1"/>
              </a:solidFill>
              <a:ln w="12700" cap="rnd">
                <a:solidFill>
                  <a:srgbClr val="000000"/>
                </a:solidFill>
                <a:round/>
                <a:headEnd/>
                <a:tailEnd/>
              </a:ln>
            </p:spPr>
            <p:txBody>
              <a:bodyPr/>
              <a:lstStyle/>
              <a:p>
                <a:endParaRPr lang="en-US" dirty="0"/>
              </a:p>
            </p:txBody>
          </p:sp>
          <p:sp>
            <p:nvSpPr>
              <p:cNvPr id="295" name="Freeform 32"/>
              <p:cNvSpPr>
                <a:spLocks/>
              </p:cNvSpPr>
              <p:nvPr/>
            </p:nvSpPr>
            <p:spPr bwMode="auto">
              <a:xfrm>
                <a:off x="3204" y="2191"/>
                <a:ext cx="34" cy="133"/>
              </a:xfrm>
              <a:custGeom>
                <a:avLst/>
                <a:gdLst>
                  <a:gd name="T0" fmla="*/ 0 w 34"/>
                  <a:gd name="T1" fmla="*/ 0 h 133"/>
                  <a:gd name="T2" fmla="*/ 33 w 34"/>
                  <a:gd name="T3" fmla="*/ 34 h 133"/>
                  <a:gd name="T4" fmla="*/ 33 w 34"/>
                  <a:gd name="T5" fmla="*/ 132 h 133"/>
                  <a:gd name="T6" fmla="*/ 0 w 34"/>
                  <a:gd name="T7" fmla="*/ 97 h 133"/>
                  <a:gd name="T8" fmla="*/ 0 w 34"/>
                  <a:gd name="T9" fmla="*/ 0 h 133"/>
                  <a:gd name="T10" fmla="*/ 0 60000 65536"/>
                  <a:gd name="T11" fmla="*/ 0 60000 65536"/>
                  <a:gd name="T12" fmla="*/ 0 60000 65536"/>
                  <a:gd name="T13" fmla="*/ 0 60000 65536"/>
                  <a:gd name="T14" fmla="*/ 0 60000 65536"/>
                  <a:gd name="T15" fmla="*/ 0 w 34"/>
                  <a:gd name="T16" fmla="*/ 0 h 133"/>
                  <a:gd name="T17" fmla="*/ 34 w 34"/>
                  <a:gd name="T18" fmla="*/ 133 h 133"/>
                </a:gdLst>
                <a:ahLst/>
                <a:cxnLst>
                  <a:cxn ang="T10">
                    <a:pos x="T0" y="T1"/>
                  </a:cxn>
                  <a:cxn ang="T11">
                    <a:pos x="T2" y="T3"/>
                  </a:cxn>
                  <a:cxn ang="T12">
                    <a:pos x="T4" y="T5"/>
                  </a:cxn>
                  <a:cxn ang="T13">
                    <a:pos x="T6" y="T7"/>
                  </a:cxn>
                  <a:cxn ang="T14">
                    <a:pos x="T8" y="T9"/>
                  </a:cxn>
                </a:cxnLst>
                <a:rect l="T15" t="T16" r="T17" b="T18"/>
                <a:pathLst>
                  <a:path w="34" h="133">
                    <a:moveTo>
                      <a:pt x="0" y="0"/>
                    </a:moveTo>
                    <a:lnTo>
                      <a:pt x="33" y="34"/>
                    </a:lnTo>
                    <a:lnTo>
                      <a:pt x="33" y="132"/>
                    </a:lnTo>
                    <a:lnTo>
                      <a:pt x="0" y="97"/>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296" name="Freeform 33"/>
              <p:cNvSpPr>
                <a:spLocks/>
              </p:cNvSpPr>
              <p:nvPr/>
            </p:nvSpPr>
            <p:spPr bwMode="auto">
              <a:xfrm>
                <a:off x="3190" y="2239"/>
                <a:ext cx="39" cy="154"/>
              </a:xfrm>
              <a:custGeom>
                <a:avLst/>
                <a:gdLst>
                  <a:gd name="T0" fmla="*/ 38 w 39"/>
                  <a:gd name="T1" fmla="*/ 0 h 154"/>
                  <a:gd name="T2" fmla="*/ 0 w 39"/>
                  <a:gd name="T3" fmla="*/ 59 h 154"/>
                  <a:gd name="T4" fmla="*/ 0 w 39"/>
                  <a:gd name="T5" fmla="*/ 153 h 154"/>
                  <a:gd name="T6" fmla="*/ 38 w 39"/>
                  <a:gd name="T7" fmla="*/ 96 h 154"/>
                  <a:gd name="T8" fmla="*/ 38 w 39"/>
                  <a:gd name="T9" fmla="*/ 0 h 154"/>
                  <a:gd name="T10" fmla="*/ 0 60000 65536"/>
                  <a:gd name="T11" fmla="*/ 0 60000 65536"/>
                  <a:gd name="T12" fmla="*/ 0 60000 65536"/>
                  <a:gd name="T13" fmla="*/ 0 60000 65536"/>
                  <a:gd name="T14" fmla="*/ 0 60000 65536"/>
                  <a:gd name="T15" fmla="*/ 0 w 39"/>
                  <a:gd name="T16" fmla="*/ 0 h 154"/>
                  <a:gd name="T17" fmla="*/ 39 w 39"/>
                  <a:gd name="T18" fmla="*/ 154 h 154"/>
                </a:gdLst>
                <a:ahLst/>
                <a:cxnLst>
                  <a:cxn ang="T10">
                    <a:pos x="T0" y="T1"/>
                  </a:cxn>
                  <a:cxn ang="T11">
                    <a:pos x="T2" y="T3"/>
                  </a:cxn>
                  <a:cxn ang="T12">
                    <a:pos x="T4" y="T5"/>
                  </a:cxn>
                  <a:cxn ang="T13">
                    <a:pos x="T6" y="T7"/>
                  </a:cxn>
                  <a:cxn ang="T14">
                    <a:pos x="T8" y="T9"/>
                  </a:cxn>
                </a:cxnLst>
                <a:rect l="T15" t="T16" r="T17" b="T18"/>
                <a:pathLst>
                  <a:path w="39" h="154">
                    <a:moveTo>
                      <a:pt x="38" y="0"/>
                    </a:moveTo>
                    <a:lnTo>
                      <a:pt x="0" y="59"/>
                    </a:lnTo>
                    <a:lnTo>
                      <a:pt x="0" y="153"/>
                    </a:lnTo>
                    <a:lnTo>
                      <a:pt x="38" y="96"/>
                    </a:lnTo>
                    <a:lnTo>
                      <a:pt x="38" y="0"/>
                    </a:lnTo>
                  </a:path>
                </a:pathLst>
              </a:custGeom>
              <a:solidFill>
                <a:schemeClr val="tx1"/>
              </a:solidFill>
              <a:ln w="12700" cap="rnd">
                <a:solidFill>
                  <a:srgbClr val="000000"/>
                </a:solidFill>
                <a:round/>
                <a:headEnd/>
                <a:tailEnd/>
              </a:ln>
            </p:spPr>
            <p:txBody>
              <a:bodyPr/>
              <a:lstStyle/>
              <a:p>
                <a:endParaRPr lang="en-US" dirty="0"/>
              </a:p>
            </p:txBody>
          </p:sp>
          <p:sp>
            <p:nvSpPr>
              <p:cNvPr id="297" name="Freeform 34"/>
              <p:cNvSpPr>
                <a:spLocks/>
              </p:cNvSpPr>
              <p:nvPr/>
            </p:nvSpPr>
            <p:spPr bwMode="auto">
              <a:xfrm>
                <a:off x="3166" y="2301"/>
                <a:ext cx="25" cy="69"/>
              </a:xfrm>
              <a:custGeom>
                <a:avLst/>
                <a:gdLst>
                  <a:gd name="T0" fmla="*/ 24 w 25"/>
                  <a:gd name="T1" fmla="*/ 0 h 69"/>
                  <a:gd name="T2" fmla="*/ 0 w 25"/>
                  <a:gd name="T3" fmla="*/ 20 h 69"/>
                  <a:gd name="T4" fmla="*/ 24 w 25"/>
                  <a:gd name="T5" fmla="*/ 68 h 69"/>
                  <a:gd name="T6" fmla="*/ 24 w 25"/>
                  <a:gd name="T7" fmla="*/ 0 h 69"/>
                  <a:gd name="T8" fmla="*/ 0 60000 65536"/>
                  <a:gd name="T9" fmla="*/ 0 60000 65536"/>
                  <a:gd name="T10" fmla="*/ 0 60000 65536"/>
                  <a:gd name="T11" fmla="*/ 0 60000 65536"/>
                  <a:gd name="T12" fmla="*/ 0 w 25"/>
                  <a:gd name="T13" fmla="*/ 0 h 69"/>
                  <a:gd name="T14" fmla="*/ 25 w 25"/>
                  <a:gd name="T15" fmla="*/ 69 h 69"/>
                </a:gdLst>
                <a:ahLst/>
                <a:cxnLst>
                  <a:cxn ang="T8">
                    <a:pos x="T0" y="T1"/>
                  </a:cxn>
                  <a:cxn ang="T9">
                    <a:pos x="T2" y="T3"/>
                  </a:cxn>
                  <a:cxn ang="T10">
                    <a:pos x="T4" y="T5"/>
                  </a:cxn>
                  <a:cxn ang="T11">
                    <a:pos x="T6" y="T7"/>
                  </a:cxn>
                </a:cxnLst>
                <a:rect l="T12" t="T13" r="T14" b="T15"/>
                <a:pathLst>
                  <a:path w="25" h="69">
                    <a:moveTo>
                      <a:pt x="24" y="0"/>
                    </a:moveTo>
                    <a:lnTo>
                      <a:pt x="0" y="20"/>
                    </a:lnTo>
                    <a:lnTo>
                      <a:pt x="24" y="68"/>
                    </a:lnTo>
                    <a:lnTo>
                      <a:pt x="24" y="0"/>
                    </a:lnTo>
                  </a:path>
                </a:pathLst>
              </a:custGeom>
              <a:solidFill>
                <a:schemeClr val="tx1"/>
              </a:solidFill>
              <a:ln w="12700" cap="rnd">
                <a:solidFill>
                  <a:srgbClr val="000000"/>
                </a:solidFill>
                <a:round/>
                <a:headEnd/>
                <a:tailEnd/>
              </a:ln>
            </p:spPr>
            <p:txBody>
              <a:bodyPr/>
              <a:lstStyle/>
              <a:p>
                <a:endParaRPr lang="en-US" dirty="0"/>
              </a:p>
            </p:txBody>
          </p:sp>
          <p:sp>
            <p:nvSpPr>
              <p:cNvPr id="298" name="Freeform 35"/>
              <p:cNvSpPr>
                <a:spLocks/>
              </p:cNvSpPr>
              <p:nvPr/>
            </p:nvSpPr>
            <p:spPr bwMode="auto">
              <a:xfrm>
                <a:off x="3459" y="2078"/>
                <a:ext cx="42" cy="107"/>
              </a:xfrm>
              <a:custGeom>
                <a:avLst/>
                <a:gdLst>
                  <a:gd name="T0" fmla="*/ 0 w 42"/>
                  <a:gd name="T1" fmla="*/ 12 h 107"/>
                  <a:gd name="T2" fmla="*/ 41 w 42"/>
                  <a:gd name="T3" fmla="*/ 0 h 107"/>
                  <a:gd name="T4" fmla="*/ 41 w 42"/>
                  <a:gd name="T5" fmla="*/ 94 h 107"/>
                  <a:gd name="T6" fmla="*/ 0 w 42"/>
                  <a:gd name="T7" fmla="*/ 106 h 107"/>
                  <a:gd name="T8" fmla="*/ 0 w 42"/>
                  <a:gd name="T9" fmla="*/ 12 h 107"/>
                  <a:gd name="T10" fmla="*/ 0 60000 65536"/>
                  <a:gd name="T11" fmla="*/ 0 60000 65536"/>
                  <a:gd name="T12" fmla="*/ 0 60000 65536"/>
                  <a:gd name="T13" fmla="*/ 0 60000 65536"/>
                  <a:gd name="T14" fmla="*/ 0 60000 65536"/>
                  <a:gd name="T15" fmla="*/ 0 w 42"/>
                  <a:gd name="T16" fmla="*/ 0 h 107"/>
                  <a:gd name="T17" fmla="*/ 42 w 42"/>
                  <a:gd name="T18" fmla="*/ 107 h 107"/>
                </a:gdLst>
                <a:ahLst/>
                <a:cxnLst>
                  <a:cxn ang="T10">
                    <a:pos x="T0" y="T1"/>
                  </a:cxn>
                  <a:cxn ang="T11">
                    <a:pos x="T2" y="T3"/>
                  </a:cxn>
                  <a:cxn ang="T12">
                    <a:pos x="T4" y="T5"/>
                  </a:cxn>
                  <a:cxn ang="T13">
                    <a:pos x="T6" y="T7"/>
                  </a:cxn>
                  <a:cxn ang="T14">
                    <a:pos x="T8" y="T9"/>
                  </a:cxn>
                </a:cxnLst>
                <a:rect l="T15" t="T16" r="T17" b="T18"/>
                <a:pathLst>
                  <a:path w="42" h="107">
                    <a:moveTo>
                      <a:pt x="0" y="12"/>
                    </a:moveTo>
                    <a:lnTo>
                      <a:pt x="41" y="0"/>
                    </a:lnTo>
                    <a:lnTo>
                      <a:pt x="41" y="94"/>
                    </a:lnTo>
                    <a:lnTo>
                      <a:pt x="0" y="106"/>
                    </a:lnTo>
                    <a:lnTo>
                      <a:pt x="0" y="12"/>
                    </a:lnTo>
                  </a:path>
                </a:pathLst>
              </a:custGeom>
              <a:solidFill>
                <a:schemeClr val="tx1"/>
              </a:solidFill>
              <a:ln w="12700" cap="rnd">
                <a:solidFill>
                  <a:srgbClr val="000000"/>
                </a:solidFill>
                <a:round/>
                <a:headEnd/>
                <a:tailEnd/>
              </a:ln>
            </p:spPr>
            <p:txBody>
              <a:bodyPr/>
              <a:lstStyle/>
              <a:p>
                <a:endParaRPr lang="en-US" dirty="0"/>
              </a:p>
            </p:txBody>
          </p:sp>
          <p:sp>
            <p:nvSpPr>
              <p:cNvPr id="299" name="Freeform 36"/>
              <p:cNvSpPr>
                <a:spLocks/>
              </p:cNvSpPr>
              <p:nvPr/>
            </p:nvSpPr>
            <p:spPr bwMode="auto">
              <a:xfrm>
                <a:off x="3432" y="2073"/>
                <a:ext cx="28" cy="110"/>
              </a:xfrm>
              <a:custGeom>
                <a:avLst/>
                <a:gdLst>
                  <a:gd name="T0" fmla="*/ 0 w 28"/>
                  <a:gd name="T1" fmla="*/ 0 h 110"/>
                  <a:gd name="T2" fmla="*/ 27 w 28"/>
                  <a:gd name="T3" fmla="*/ 18 h 110"/>
                  <a:gd name="T4" fmla="*/ 27 w 28"/>
                  <a:gd name="T5" fmla="*/ 109 h 110"/>
                  <a:gd name="T6" fmla="*/ 0 w 28"/>
                  <a:gd name="T7" fmla="*/ 94 h 110"/>
                  <a:gd name="T8" fmla="*/ 0 w 28"/>
                  <a:gd name="T9" fmla="*/ 0 h 110"/>
                  <a:gd name="T10" fmla="*/ 0 60000 65536"/>
                  <a:gd name="T11" fmla="*/ 0 60000 65536"/>
                  <a:gd name="T12" fmla="*/ 0 60000 65536"/>
                  <a:gd name="T13" fmla="*/ 0 60000 65536"/>
                  <a:gd name="T14" fmla="*/ 0 60000 65536"/>
                  <a:gd name="T15" fmla="*/ 0 w 28"/>
                  <a:gd name="T16" fmla="*/ 0 h 110"/>
                  <a:gd name="T17" fmla="*/ 28 w 28"/>
                  <a:gd name="T18" fmla="*/ 110 h 110"/>
                </a:gdLst>
                <a:ahLst/>
                <a:cxnLst>
                  <a:cxn ang="T10">
                    <a:pos x="T0" y="T1"/>
                  </a:cxn>
                  <a:cxn ang="T11">
                    <a:pos x="T2" y="T3"/>
                  </a:cxn>
                  <a:cxn ang="T12">
                    <a:pos x="T4" y="T5"/>
                  </a:cxn>
                  <a:cxn ang="T13">
                    <a:pos x="T6" y="T7"/>
                  </a:cxn>
                  <a:cxn ang="T14">
                    <a:pos x="T8" y="T9"/>
                  </a:cxn>
                </a:cxnLst>
                <a:rect l="T15" t="T16" r="T17" b="T18"/>
                <a:pathLst>
                  <a:path w="28" h="110">
                    <a:moveTo>
                      <a:pt x="0" y="0"/>
                    </a:moveTo>
                    <a:lnTo>
                      <a:pt x="27" y="18"/>
                    </a:lnTo>
                    <a:lnTo>
                      <a:pt x="27" y="109"/>
                    </a:lnTo>
                    <a:lnTo>
                      <a:pt x="0" y="94"/>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300" name="Freeform 37"/>
              <p:cNvSpPr>
                <a:spLocks/>
              </p:cNvSpPr>
              <p:nvPr/>
            </p:nvSpPr>
            <p:spPr bwMode="auto">
              <a:xfrm>
                <a:off x="3419" y="2077"/>
                <a:ext cx="14" cy="115"/>
              </a:xfrm>
              <a:custGeom>
                <a:avLst/>
                <a:gdLst>
                  <a:gd name="T0" fmla="*/ 13 w 14"/>
                  <a:gd name="T1" fmla="*/ 0 h 115"/>
                  <a:gd name="T2" fmla="*/ 13 w 14"/>
                  <a:gd name="T3" fmla="*/ 88 h 115"/>
                  <a:gd name="T4" fmla="*/ 0 w 14"/>
                  <a:gd name="T5" fmla="*/ 114 h 115"/>
                  <a:gd name="T6" fmla="*/ 0 w 14"/>
                  <a:gd name="T7" fmla="*/ 18 h 115"/>
                  <a:gd name="T8" fmla="*/ 13 w 14"/>
                  <a:gd name="T9" fmla="*/ 0 h 115"/>
                  <a:gd name="T10" fmla="*/ 0 60000 65536"/>
                  <a:gd name="T11" fmla="*/ 0 60000 65536"/>
                  <a:gd name="T12" fmla="*/ 0 60000 65536"/>
                  <a:gd name="T13" fmla="*/ 0 60000 65536"/>
                  <a:gd name="T14" fmla="*/ 0 60000 65536"/>
                  <a:gd name="T15" fmla="*/ 0 w 14"/>
                  <a:gd name="T16" fmla="*/ 0 h 115"/>
                  <a:gd name="T17" fmla="*/ 14 w 14"/>
                  <a:gd name="T18" fmla="*/ 115 h 115"/>
                </a:gdLst>
                <a:ahLst/>
                <a:cxnLst>
                  <a:cxn ang="T10">
                    <a:pos x="T0" y="T1"/>
                  </a:cxn>
                  <a:cxn ang="T11">
                    <a:pos x="T2" y="T3"/>
                  </a:cxn>
                  <a:cxn ang="T12">
                    <a:pos x="T4" y="T5"/>
                  </a:cxn>
                  <a:cxn ang="T13">
                    <a:pos x="T6" y="T7"/>
                  </a:cxn>
                  <a:cxn ang="T14">
                    <a:pos x="T8" y="T9"/>
                  </a:cxn>
                </a:cxnLst>
                <a:rect l="T15" t="T16" r="T17" b="T18"/>
                <a:pathLst>
                  <a:path w="14" h="115">
                    <a:moveTo>
                      <a:pt x="13" y="0"/>
                    </a:moveTo>
                    <a:lnTo>
                      <a:pt x="13" y="88"/>
                    </a:lnTo>
                    <a:lnTo>
                      <a:pt x="0" y="114"/>
                    </a:lnTo>
                    <a:lnTo>
                      <a:pt x="0" y="18"/>
                    </a:lnTo>
                    <a:lnTo>
                      <a:pt x="13" y="0"/>
                    </a:lnTo>
                  </a:path>
                </a:pathLst>
              </a:custGeom>
              <a:solidFill>
                <a:schemeClr val="tx1"/>
              </a:solidFill>
              <a:ln w="12700" cap="rnd">
                <a:solidFill>
                  <a:srgbClr val="000000"/>
                </a:solidFill>
                <a:round/>
                <a:headEnd/>
                <a:tailEnd/>
              </a:ln>
            </p:spPr>
            <p:txBody>
              <a:bodyPr/>
              <a:lstStyle/>
              <a:p>
                <a:endParaRPr lang="en-US" dirty="0"/>
              </a:p>
            </p:txBody>
          </p:sp>
          <p:sp>
            <p:nvSpPr>
              <p:cNvPr id="301" name="Freeform 38"/>
              <p:cNvSpPr>
                <a:spLocks/>
              </p:cNvSpPr>
              <p:nvPr/>
            </p:nvSpPr>
            <p:spPr bwMode="auto">
              <a:xfrm>
                <a:off x="3309" y="2096"/>
                <a:ext cx="111" cy="106"/>
              </a:xfrm>
              <a:custGeom>
                <a:avLst/>
                <a:gdLst>
                  <a:gd name="T0" fmla="*/ 110 w 111"/>
                  <a:gd name="T1" fmla="*/ 0 h 106"/>
                  <a:gd name="T2" fmla="*/ 88 w 111"/>
                  <a:gd name="T3" fmla="*/ 2 h 106"/>
                  <a:gd name="T4" fmla="*/ 0 w 111"/>
                  <a:gd name="T5" fmla="*/ 12 h 106"/>
                  <a:gd name="T6" fmla="*/ 0 w 111"/>
                  <a:gd name="T7" fmla="*/ 105 h 106"/>
                  <a:gd name="T8" fmla="*/ 89 w 111"/>
                  <a:gd name="T9" fmla="*/ 96 h 106"/>
                  <a:gd name="T10" fmla="*/ 110 w 111"/>
                  <a:gd name="T11" fmla="*/ 94 h 106"/>
                  <a:gd name="T12" fmla="*/ 110 w 111"/>
                  <a:gd name="T13" fmla="*/ 0 h 106"/>
                  <a:gd name="T14" fmla="*/ 0 60000 65536"/>
                  <a:gd name="T15" fmla="*/ 0 60000 65536"/>
                  <a:gd name="T16" fmla="*/ 0 60000 65536"/>
                  <a:gd name="T17" fmla="*/ 0 60000 65536"/>
                  <a:gd name="T18" fmla="*/ 0 60000 65536"/>
                  <a:gd name="T19" fmla="*/ 0 60000 65536"/>
                  <a:gd name="T20" fmla="*/ 0 60000 65536"/>
                  <a:gd name="T21" fmla="*/ 0 w 111"/>
                  <a:gd name="T22" fmla="*/ 0 h 106"/>
                  <a:gd name="T23" fmla="*/ 111 w 111"/>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06">
                    <a:moveTo>
                      <a:pt x="110" y="0"/>
                    </a:moveTo>
                    <a:lnTo>
                      <a:pt x="88" y="2"/>
                    </a:lnTo>
                    <a:lnTo>
                      <a:pt x="0" y="12"/>
                    </a:lnTo>
                    <a:lnTo>
                      <a:pt x="0" y="105"/>
                    </a:lnTo>
                    <a:lnTo>
                      <a:pt x="89" y="96"/>
                    </a:lnTo>
                    <a:lnTo>
                      <a:pt x="110" y="94"/>
                    </a:lnTo>
                    <a:lnTo>
                      <a:pt x="110" y="0"/>
                    </a:lnTo>
                  </a:path>
                </a:pathLst>
              </a:custGeom>
              <a:solidFill>
                <a:schemeClr val="tx1"/>
              </a:solidFill>
              <a:ln w="12700" cap="rnd">
                <a:solidFill>
                  <a:srgbClr val="000000"/>
                </a:solidFill>
                <a:round/>
                <a:headEnd/>
                <a:tailEnd/>
              </a:ln>
            </p:spPr>
            <p:txBody>
              <a:bodyPr/>
              <a:lstStyle/>
              <a:p>
                <a:endParaRPr lang="en-US" dirty="0"/>
              </a:p>
            </p:txBody>
          </p:sp>
          <p:sp>
            <p:nvSpPr>
              <p:cNvPr id="302" name="Freeform 39"/>
              <p:cNvSpPr>
                <a:spLocks/>
              </p:cNvSpPr>
              <p:nvPr/>
            </p:nvSpPr>
            <p:spPr bwMode="auto">
              <a:xfrm>
                <a:off x="3268" y="2111"/>
                <a:ext cx="42" cy="124"/>
              </a:xfrm>
              <a:custGeom>
                <a:avLst/>
                <a:gdLst>
                  <a:gd name="T0" fmla="*/ 41 w 42"/>
                  <a:gd name="T1" fmla="*/ 0 h 124"/>
                  <a:gd name="T2" fmla="*/ 41 w 42"/>
                  <a:gd name="T3" fmla="*/ 93 h 124"/>
                  <a:gd name="T4" fmla="*/ 15 w 42"/>
                  <a:gd name="T5" fmla="*/ 105 h 124"/>
                  <a:gd name="T6" fmla="*/ 4 w 42"/>
                  <a:gd name="T7" fmla="*/ 123 h 124"/>
                  <a:gd name="T8" fmla="*/ 4 w 42"/>
                  <a:gd name="T9" fmla="*/ 75 h 124"/>
                  <a:gd name="T10" fmla="*/ 10 w 42"/>
                  <a:gd name="T11" fmla="*/ 39 h 124"/>
                  <a:gd name="T12" fmla="*/ 0 w 42"/>
                  <a:gd name="T13" fmla="*/ 35 h 124"/>
                  <a:gd name="T14" fmla="*/ 13 w 42"/>
                  <a:gd name="T15" fmla="*/ 13 h 124"/>
                  <a:gd name="T16" fmla="*/ 41 w 42"/>
                  <a:gd name="T17" fmla="*/ 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24"/>
                  <a:gd name="T29" fmla="*/ 42 w 42"/>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24">
                    <a:moveTo>
                      <a:pt x="41" y="0"/>
                    </a:moveTo>
                    <a:lnTo>
                      <a:pt x="41" y="93"/>
                    </a:lnTo>
                    <a:lnTo>
                      <a:pt x="15" y="105"/>
                    </a:lnTo>
                    <a:lnTo>
                      <a:pt x="4" y="123"/>
                    </a:lnTo>
                    <a:lnTo>
                      <a:pt x="4" y="75"/>
                    </a:lnTo>
                    <a:lnTo>
                      <a:pt x="10" y="39"/>
                    </a:lnTo>
                    <a:lnTo>
                      <a:pt x="0" y="35"/>
                    </a:lnTo>
                    <a:lnTo>
                      <a:pt x="13" y="13"/>
                    </a:lnTo>
                    <a:lnTo>
                      <a:pt x="41" y="0"/>
                    </a:lnTo>
                  </a:path>
                </a:pathLst>
              </a:custGeom>
              <a:solidFill>
                <a:schemeClr val="tx1"/>
              </a:solidFill>
              <a:ln w="12700" cap="rnd">
                <a:solidFill>
                  <a:srgbClr val="000000"/>
                </a:solidFill>
                <a:round/>
                <a:headEnd/>
                <a:tailEnd/>
              </a:ln>
            </p:spPr>
            <p:txBody>
              <a:bodyPr/>
              <a:lstStyle/>
              <a:p>
                <a:endParaRPr lang="en-US" dirty="0"/>
              </a:p>
            </p:txBody>
          </p:sp>
        </p:grpSp>
        <p:sp>
          <p:nvSpPr>
            <p:cNvPr id="174" name="Freeform 40"/>
            <p:cNvSpPr>
              <a:spLocks/>
            </p:cNvSpPr>
            <p:nvPr/>
          </p:nvSpPr>
          <p:spPr bwMode="auto">
            <a:xfrm>
              <a:off x="1196975" y="4897438"/>
              <a:ext cx="288925" cy="530225"/>
            </a:xfrm>
            <a:custGeom>
              <a:avLst/>
              <a:gdLst>
                <a:gd name="T0" fmla="*/ 0 w 182"/>
                <a:gd name="T1" fmla="*/ 0 h 333"/>
                <a:gd name="T2" fmla="*/ 0 w 182"/>
                <a:gd name="T3" fmla="*/ 2147483647 h 333"/>
                <a:gd name="T4" fmla="*/ 2147483647 w 182"/>
                <a:gd name="T5" fmla="*/ 2147483647 h 333"/>
                <a:gd name="T6" fmla="*/ 2147483647 w 182"/>
                <a:gd name="T7" fmla="*/ 2147483647 h 333"/>
                <a:gd name="T8" fmla="*/ 2147483647 w 182"/>
                <a:gd name="T9" fmla="*/ 2147483647 h 333"/>
                <a:gd name="T10" fmla="*/ 2147483647 w 182"/>
                <a:gd name="T11" fmla="*/ 2147483647 h 333"/>
                <a:gd name="T12" fmla="*/ 0 w 182"/>
                <a:gd name="T13" fmla="*/ 0 h 333"/>
                <a:gd name="T14" fmla="*/ 0 60000 65536"/>
                <a:gd name="T15" fmla="*/ 0 60000 65536"/>
                <a:gd name="T16" fmla="*/ 0 60000 65536"/>
                <a:gd name="T17" fmla="*/ 0 60000 65536"/>
                <a:gd name="T18" fmla="*/ 0 60000 65536"/>
                <a:gd name="T19" fmla="*/ 0 60000 65536"/>
                <a:gd name="T20" fmla="*/ 0 60000 65536"/>
                <a:gd name="T21" fmla="*/ 0 w 182"/>
                <a:gd name="T22" fmla="*/ 0 h 333"/>
                <a:gd name="T23" fmla="*/ 182 w 182"/>
                <a:gd name="T24" fmla="*/ 333 h 3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333">
                  <a:moveTo>
                    <a:pt x="0" y="0"/>
                  </a:moveTo>
                  <a:lnTo>
                    <a:pt x="0" y="93"/>
                  </a:lnTo>
                  <a:lnTo>
                    <a:pt x="63" y="171"/>
                  </a:lnTo>
                  <a:lnTo>
                    <a:pt x="181" y="332"/>
                  </a:lnTo>
                  <a:lnTo>
                    <a:pt x="181" y="239"/>
                  </a:lnTo>
                  <a:lnTo>
                    <a:pt x="72" y="88"/>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175" name="Freeform 41"/>
            <p:cNvSpPr>
              <a:spLocks/>
            </p:cNvSpPr>
            <p:nvPr/>
          </p:nvSpPr>
          <p:spPr bwMode="auto">
            <a:xfrm>
              <a:off x="1484313" y="5278438"/>
              <a:ext cx="66675" cy="149225"/>
            </a:xfrm>
            <a:custGeom>
              <a:avLst/>
              <a:gdLst>
                <a:gd name="T0" fmla="*/ 0 w 42"/>
                <a:gd name="T1" fmla="*/ 0 h 93"/>
                <a:gd name="T2" fmla="*/ 2147483647 w 42"/>
                <a:gd name="T3" fmla="*/ 0 h 93"/>
                <a:gd name="T4" fmla="*/ 2147483647 w 42"/>
                <a:gd name="T5" fmla="*/ 2147483647 h 93"/>
                <a:gd name="T6" fmla="*/ 0 w 42"/>
                <a:gd name="T7" fmla="*/ 2147483647 h 93"/>
                <a:gd name="T8" fmla="*/ 0 w 42"/>
                <a:gd name="T9" fmla="*/ 0 h 93"/>
                <a:gd name="T10" fmla="*/ 0 60000 65536"/>
                <a:gd name="T11" fmla="*/ 0 60000 65536"/>
                <a:gd name="T12" fmla="*/ 0 60000 65536"/>
                <a:gd name="T13" fmla="*/ 0 60000 65536"/>
                <a:gd name="T14" fmla="*/ 0 60000 65536"/>
                <a:gd name="T15" fmla="*/ 0 w 42"/>
                <a:gd name="T16" fmla="*/ 0 h 93"/>
                <a:gd name="T17" fmla="*/ 42 w 42"/>
                <a:gd name="T18" fmla="*/ 93 h 93"/>
              </a:gdLst>
              <a:ahLst/>
              <a:cxnLst>
                <a:cxn ang="T10">
                  <a:pos x="T0" y="T1"/>
                </a:cxn>
                <a:cxn ang="T11">
                  <a:pos x="T2" y="T3"/>
                </a:cxn>
                <a:cxn ang="T12">
                  <a:pos x="T4" y="T5"/>
                </a:cxn>
                <a:cxn ang="T13">
                  <a:pos x="T6" y="T7"/>
                </a:cxn>
                <a:cxn ang="T14">
                  <a:pos x="T8" y="T9"/>
                </a:cxn>
              </a:cxnLst>
              <a:rect l="T15" t="T16" r="T17" b="T18"/>
              <a:pathLst>
                <a:path w="42" h="93">
                  <a:moveTo>
                    <a:pt x="0" y="0"/>
                  </a:moveTo>
                  <a:lnTo>
                    <a:pt x="41" y="0"/>
                  </a:lnTo>
                  <a:lnTo>
                    <a:pt x="41" y="92"/>
                  </a:lnTo>
                  <a:lnTo>
                    <a:pt x="0" y="92"/>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176" name="Freeform 42"/>
            <p:cNvSpPr>
              <a:spLocks/>
            </p:cNvSpPr>
            <p:nvPr/>
          </p:nvSpPr>
          <p:spPr bwMode="auto">
            <a:xfrm>
              <a:off x="1550988" y="5278438"/>
              <a:ext cx="201612" cy="276225"/>
            </a:xfrm>
            <a:custGeom>
              <a:avLst/>
              <a:gdLst>
                <a:gd name="T0" fmla="*/ 0 w 127"/>
                <a:gd name="T1" fmla="*/ 0 h 173"/>
                <a:gd name="T2" fmla="*/ 0 w 127"/>
                <a:gd name="T3" fmla="*/ 2147483647 h 173"/>
                <a:gd name="T4" fmla="*/ 2147483647 w 127"/>
                <a:gd name="T5" fmla="*/ 2147483647 h 173"/>
                <a:gd name="T6" fmla="*/ 2147483647 w 127"/>
                <a:gd name="T7" fmla="*/ 2147483647 h 173"/>
                <a:gd name="T8" fmla="*/ 0 w 127"/>
                <a:gd name="T9" fmla="*/ 0 h 173"/>
                <a:gd name="T10" fmla="*/ 0 60000 65536"/>
                <a:gd name="T11" fmla="*/ 0 60000 65536"/>
                <a:gd name="T12" fmla="*/ 0 60000 65536"/>
                <a:gd name="T13" fmla="*/ 0 60000 65536"/>
                <a:gd name="T14" fmla="*/ 0 60000 65536"/>
                <a:gd name="T15" fmla="*/ 0 w 127"/>
                <a:gd name="T16" fmla="*/ 0 h 173"/>
                <a:gd name="T17" fmla="*/ 127 w 127"/>
                <a:gd name="T18" fmla="*/ 173 h 173"/>
              </a:gdLst>
              <a:ahLst/>
              <a:cxnLst>
                <a:cxn ang="T10">
                  <a:pos x="T0" y="T1"/>
                </a:cxn>
                <a:cxn ang="T11">
                  <a:pos x="T2" y="T3"/>
                </a:cxn>
                <a:cxn ang="T12">
                  <a:pos x="T4" y="T5"/>
                </a:cxn>
                <a:cxn ang="T13">
                  <a:pos x="T6" y="T7"/>
                </a:cxn>
                <a:cxn ang="T14">
                  <a:pos x="T8" y="T9"/>
                </a:cxn>
              </a:cxnLst>
              <a:rect l="T15" t="T16" r="T17" b="T18"/>
              <a:pathLst>
                <a:path w="127" h="173">
                  <a:moveTo>
                    <a:pt x="0" y="0"/>
                  </a:moveTo>
                  <a:lnTo>
                    <a:pt x="0" y="92"/>
                  </a:lnTo>
                  <a:lnTo>
                    <a:pt x="126" y="172"/>
                  </a:lnTo>
                  <a:lnTo>
                    <a:pt x="126" y="78"/>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177" name="Freeform 43"/>
            <p:cNvSpPr>
              <a:spLocks/>
            </p:cNvSpPr>
            <p:nvPr/>
          </p:nvSpPr>
          <p:spPr bwMode="auto">
            <a:xfrm>
              <a:off x="1751013" y="5402263"/>
              <a:ext cx="234950" cy="152400"/>
            </a:xfrm>
            <a:custGeom>
              <a:avLst/>
              <a:gdLst>
                <a:gd name="T0" fmla="*/ 0 w 148"/>
                <a:gd name="T1" fmla="*/ 2147483647 h 96"/>
                <a:gd name="T2" fmla="*/ 0 w 148"/>
                <a:gd name="T3" fmla="*/ 2147483647 h 96"/>
                <a:gd name="T4" fmla="*/ 2147483647 w 148"/>
                <a:gd name="T5" fmla="*/ 2147483647 h 96"/>
                <a:gd name="T6" fmla="*/ 2147483647 w 148"/>
                <a:gd name="T7" fmla="*/ 0 h 96"/>
                <a:gd name="T8" fmla="*/ 0 w 148"/>
                <a:gd name="T9" fmla="*/ 2147483647 h 96"/>
                <a:gd name="T10" fmla="*/ 0 60000 65536"/>
                <a:gd name="T11" fmla="*/ 0 60000 65536"/>
                <a:gd name="T12" fmla="*/ 0 60000 65536"/>
                <a:gd name="T13" fmla="*/ 0 60000 65536"/>
                <a:gd name="T14" fmla="*/ 0 60000 65536"/>
                <a:gd name="T15" fmla="*/ 0 w 148"/>
                <a:gd name="T16" fmla="*/ 0 h 96"/>
                <a:gd name="T17" fmla="*/ 148 w 148"/>
                <a:gd name="T18" fmla="*/ 96 h 96"/>
              </a:gdLst>
              <a:ahLst/>
              <a:cxnLst>
                <a:cxn ang="T10">
                  <a:pos x="T0" y="T1"/>
                </a:cxn>
                <a:cxn ang="T11">
                  <a:pos x="T2" y="T3"/>
                </a:cxn>
                <a:cxn ang="T12">
                  <a:pos x="T4" y="T5"/>
                </a:cxn>
                <a:cxn ang="T13">
                  <a:pos x="T6" y="T7"/>
                </a:cxn>
                <a:cxn ang="T14">
                  <a:pos x="T8" y="T9"/>
                </a:cxn>
              </a:cxnLst>
              <a:rect l="T15" t="T16" r="T17" b="T18"/>
              <a:pathLst>
                <a:path w="148" h="96">
                  <a:moveTo>
                    <a:pt x="0" y="1"/>
                  </a:moveTo>
                  <a:lnTo>
                    <a:pt x="0" y="95"/>
                  </a:lnTo>
                  <a:lnTo>
                    <a:pt x="147" y="95"/>
                  </a:lnTo>
                  <a:lnTo>
                    <a:pt x="147" y="0"/>
                  </a:lnTo>
                  <a:lnTo>
                    <a:pt x="0" y="1"/>
                  </a:lnTo>
                </a:path>
              </a:pathLst>
            </a:custGeom>
            <a:solidFill>
              <a:schemeClr val="tx1"/>
            </a:solidFill>
            <a:ln w="12700" cap="rnd">
              <a:solidFill>
                <a:srgbClr val="000000"/>
              </a:solidFill>
              <a:round/>
              <a:headEnd/>
              <a:tailEnd/>
            </a:ln>
          </p:spPr>
          <p:txBody>
            <a:bodyPr/>
            <a:lstStyle/>
            <a:p>
              <a:endParaRPr lang="en-US" dirty="0"/>
            </a:p>
          </p:txBody>
        </p:sp>
        <p:sp>
          <p:nvSpPr>
            <p:cNvPr id="178" name="Freeform 44"/>
            <p:cNvSpPr>
              <a:spLocks/>
            </p:cNvSpPr>
            <p:nvPr/>
          </p:nvSpPr>
          <p:spPr bwMode="auto">
            <a:xfrm>
              <a:off x="1979613" y="5435600"/>
              <a:ext cx="277812" cy="254000"/>
            </a:xfrm>
            <a:custGeom>
              <a:avLst/>
              <a:gdLst>
                <a:gd name="T0" fmla="*/ 0 w 175"/>
                <a:gd name="T1" fmla="*/ 0 h 160"/>
                <a:gd name="T2" fmla="*/ 2147483647 w 175"/>
                <a:gd name="T3" fmla="*/ 2147483647 h 160"/>
                <a:gd name="T4" fmla="*/ 2147483647 w 175"/>
                <a:gd name="T5" fmla="*/ 2147483647 h 160"/>
                <a:gd name="T6" fmla="*/ 0 w 175"/>
                <a:gd name="T7" fmla="*/ 2147483647 h 160"/>
                <a:gd name="T8" fmla="*/ 0 w 175"/>
                <a:gd name="T9" fmla="*/ 0 h 160"/>
                <a:gd name="T10" fmla="*/ 0 60000 65536"/>
                <a:gd name="T11" fmla="*/ 0 60000 65536"/>
                <a:gd name="T12" fmla="*/ 0 60000 65536"/>
                <a:gd name="T13" fmla="*/ 0 60000 65536"/>
                <a:gd name="T14" fmla="*/ 0 60000 65536"/>
                <a:gd name="T15" fmla="*/ 0 w 175"/>
                <a:gd name="T16" fmla="*/ 0 h 160"/>
                <a:gd name="T17" fmla="*/ 175 w 175"/>
                <a:gd name="T18" fmla="*/ 160 h 160"/>
              </a:gdLst>
              <a:ahLst/>
              <a:cxnLst>
                <a:cxn ang="T10">
                  <a:pos x="T0" y="T1"/>
                </a:cxn>
                <a:cxn ang="T11">
                  <a:pos x="T2" y="T3"/>
                </a:cxn>
                <a:cxn ang="T12">
                  <a:pos x="T4" y="T5"/>
                </a:cxn>
                <a:cxn ang="T13">
                  <a:pos x="T6" y="T7"/>
                </a:cxn>
                <a:cxn ang="T14">
                  <a:pos x="T8" y="T9"/>
                </a:cxn>
              </a:cxnLst>
              <a:rect l="T15" t="T16" r="T17" b="T18"/>
              <a:pathLst>
                <a:path w="175" h="160">
                  <a:moveTo>
                    <a:pt x="0" y="0"/>
                  </a:moveTo>
                  <a:lnTo>
                    <a:pt x="174" y="65"/>
                  </a:lnTo>
                  <a:lnTo>
                    <a:pt x="174" y="159"/>
                  </a:lnTo>
                  <a:lnTo>
                    <a:pt x="0" y="94"/>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179" name="Freeform 45"/>
            <p:cNvSpPr>
              <a:spLocks/>
            </p:cNvSpPr>
            <p:nvPr/>
          </p:nvSpPr>
          <p:spPr bwMode="auto">
            <a:xfrm>
              <a:off x="2255838" y="5538788"/>
              <a:ext cx="225425" cy="144462"/>
            </a:xfrm>
            <a:custGeom>
              <a:avLst/>
              <a:gdLst>
                <a:gd name="T0" fmla="*/ 0 w 142"/>
                <a:gd name="T1" fmla="*/ 0 h 91"/>
                <a:gd name="T2" fmla="*/ 2147483647 w 142"/>
                <a:gd name="T3" fmla="*/ 0 h 91"/>
                <a:gd name="T4" fmla="*/ 2147483647 w 142"/>
                <a:gd name="T5" fmla="*/ 2147483647 h 91"/>
                <a:gd name="T6" fmla="*/ 0 w 142"/>
                <a:gd name="T7" fmla="*/ 2147483647 h 91"/>
                <a:gd name="T8" fmla="*/ 0 w 142"/>
                <a:gd name="T9" fmla="*/ 0 h 91"/>
                <a:gd name="T10" fmla="*/ 0 60000 65536"/>
                <a:gd name="T11" fmla="*/ 0 60000 65536"/>
                <a:gd name="T12" fmla="*/ 0 60000 65536"/>
                <a:gd name="T13" fmla="*/ 0 60000 65536"/>
                <a:gd name="T14" fmla="*/ 0 60000 65536"/>
                <a:gd name="T15" fmla="*/ 0 w 142"/>
                <a:gd name="T16" fmla="*/ 0 h 91"/>
                <a:gd name="T17" fmla="*/ 142 w 142"/>
                <a:gd name="T18" fmla="*/ 91 h 91"/>
              </a:gdLst>
              <a:ahLst/>
              <a:cxnLst>
                <a:cxn ang="T10">
                  <a:pos x="T0" y="T1"/>
                </a:cxn>
                <a:cxn ang="T11">
                  <a:pos x="T2" y="T3"/>
                </a:cxn>
                <a:cxn ang="T12">
                  <a:pos x="T4" y="T5"/>
                </a:cxn>
                <a:cxn ang="T13">
                  <a:pos x="T6" y="T7"/>
                </a:cxn>
                <a:cxn ang="T14">
                  <a:pos x="T8" y="T9"/>
                </a:cxn>
              </a:cxnLst>
              <a:rect l="T15" t="T16" r="T17" b="T18"/>
              <a:pathLst>
                <a:path w="142" h="91">
                  <a:moveTo>
                    <a:pt x="0" y="0"/>
                  </a:moveTo>
                  <a:lnTo>
                    <a:pt x="141" y="0"/>
                  </a:lnTo>
                  <a:lnTo>
                    <a:pt x="141" y="90"/>
                  </a:lnTo>
                  <a:lnTo>
                    <a:pt x="0" y="90"/>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180" name="Freeform 46"/>
            <p:cNvSpPr>
              <a:spLocks/>
            </p:cNvSpPr>
            <p:nvPr/>
          </p:nvSpPr>
          <p:spPr bwMode="auto">
            <a:xfrm>
              <a:off x="2479675" y="5472113"/>
              <a:ext cx="96838" cy="149225"/>
            </a:xfrm>
            <a:custGeom>
              <a:avLst/>
              <a:gdLst>
                <a:gd name="T0" fmla="*/ 0 w 61"/>
                <a:gd name="T1" fmla="*/ 2147483647 h 95"/>
                <a:gd name="T2" fmla="*/ 0 w 61"/>
                <a:gd name="T3" fmla="*/ 2147483647 h 95"/>
                <a:gd name="T4" fmla="*/ 2147483647 w 61"/>
                <a:gd name="T5" fmla="*/ 2147483647 h 95"/>
                <a:gd name="T6" fmla="*/ 2147483647 w 61"/>
                <a:gd name="T7" fmla="*/ 0 h 95"/>
                <a:gd name="T8" fmla="*/ 0 w 61"/>
                <a:gd name="T9" fmla="*/ 2147483647 h 95"/>
                <a:gd name="T10" fmla="*/ 0 60000 65536"/>
                <a:gd name="T11" fmla="*/ 0 60000 65536"/>
                <a:gd name="T12" fmla="*/ 0 60000 65536"/>
                <a:gd name="T13" fmla="*/ 0 60000 65536"/>
                <a:gd name="T14" fmla="*/ 0 60000 65536"/>
                <a:gd name="T15" fmla="*/ 0 w 61"/>
                <a:gd name="T16" fmla="*/ 0 h 95"/>
                <a:gd name="T17" fmla="*/ 61 w 61"/>
                <a:gd name="T18" fmla="*/ 95 h 95"/>
              </a:gdLst>
              <a:ahLst/>
              <a:cxnLst>
                <a:cxn ang="T10">
                  <a:pos x="T0" y="T1"/>
                </a:cxn>
                <a:cxn ang="T11">
                  <a:pos x="T2" y="T3"/>
                </a:cxn>
                <a:cxn ang="T12">
                  <a:pos x="T4" y="T5"/>
                </a:cxn>
                <a:cxn ang="T13">
                  <a:pos x="T6" y="T7"/>
                </a:cxn>
                <a:cxn ang="T14">
                  <a:pos x="T8" y="T9"/>
                </a:cxn>
              </a:cxnLst>
              <a:rect l="T15" t="T16" r="T17" b="T18"/>
              <a:pathLst>
                <a:path w="61" h="95">
                  <a:moveTo>
                    <a:pt x="0" y="2"/>
                  </a:moveTo>
                  <a:lnTo>
                    <a:pt x="0" y="94"/>
                  </a:lnTo>
                  <a:lnTo>
                    <a:pt x="60" y="94"/>
                  </a:lnTo>
                  <a:lnTo>
                    <a:pt x="60" y="0"/>
                  </a:lnTo>
                  <a:lnTo>
                    <a:pt x="0" y="2"/>
                  </a:lnTo>
                </a:path>
              </a:pathLst>
            </a:custGeom>
            <a:solidFill>
              <a:schemeClr val="tx1"/>
            </a:solidFill>
            <a:ln w="12700" cap="rnd">
              <a:solidFill>
                <a:srgbClr val="000000"/>
              </a:solidFill>
              <a:round/>
              <a:headEnd/>
              <a:tailEnd/>
            </a:ln>
          </p:spPr>
          <p:txBody>
            <a:bodyPr/>
            <a:lstStyle/>
            <a:p>
              <a:endParaRPr lang="en-US" dirty="0"/>
            </a:p>
          </p:txBody>
        </p:sp>
        <p:sp>
          <p:nvSpPr>
            <p:cNvPr id="181" name="Freeform 47"/>
            <p:cNvSpPr>
              <a:spLocks/>
            </p:cNvSpPr>
            <p:nvPr/>
          </p:nvSpPr>
          <p:spPr bwMode="auto">
            <a:xfrm>
              <a:off x="2574925" y="5478463"/>
              <a:ext cx="165100" cy="255587"/>
            </a:xfrm>
            <a:custGeom>
              <a:avLst/>
              <a:gdLst>
                <a:gd name="T0" fmla="*/ 0 w 104"/>
                <a:gd name="T1" fmla="*/ 0 h 162"/>
                <a:gd name="T2" fmla="*/ 2147483647 w 104"/>
                <a:gd name="T3" fmla="*/ 2147483647 h 162"/>
                <a:gd name="T4" fmla="*/ 2147483647 w 104"/>
                <a:gd name="T5" fmla="*/ 2147483647 h 162"/>
                <a:gd name="T6" fmla="*/ 0 w 104"/>
                <a:gd name="T7" fmla="*/ 2147483647 h 162"/>
                <a:gd name="T8" fmla="*/ 0 w 104"/>
                <a:gd name="T9" fmla="*/ 0 h 162"/>
                <a:gd name="T10" fmla="*/ 0 60000 65536"/>
                <a:gd name="T11" fmla="*/ 0 60000 65536"/>
                <a:gd name="T12" fmla="*/ 0 60000 65536"/>
                <a:gd name="T13" fmla="*/ 0 60000 65536"/>
                <a:gd name="T14" fmla="*/ 0 60000 65536"/>
                <a:gd name="T15" fmla="*/ 0 w 104"/>
                <a:gd name="T16" fmla="*/ 0 h 162"/>
                <a:gd name="T17" fmla="*/ 104 w 104"/>
                <a:gd name="T18" fmla="*/ 162 h 162"/>
              </a:gdLst>
              <a:ahLst/>
              <a:cxnLst>
                <a:cxn ang="T10">
                  <a:pos x="T0" y="T1"/>
                </a:cxn>
                <a:cxn ang="T11">
                  <a:pos x="T2" y="T3"/>
                </a:cxn>
                <a:cxn ang="T12">
                  <a:pos x="T4" y="T5"/>
                </a:cxn>
                <a:cxn ang="T13">
                  <a:pos x="T6" y="T7"/>
                </a:cxn>
                <a:cxn ang="T14">
                  <a:pos x="T8" y="T9"/>
                </a:cxn>
              </a:cxnLst>
              <a:rect l="T15" t="T16" r="T17" b="T18"/>
              <a:pathLst>
                <a:path w="104" h="162">
                  <a:moveTo>
                    <a:pt x="0" y="0"/>
                  </a:moveTo>
                  <a:lnTo>
                    <a:pt x="103" y="66"/>
                  </a:lnTo>
                  <a:lnTo>
                    <a:pt x="103" y="161"/>
                  </a:lnTo>
                  <a:lnTo>
                    <a:pt x="0" y="90"/>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182" name="Freeform 48"/>
            <p:cNvSpPr>
              <a:spLocks/>
            </p:cNvSpPr>
            <p:nvPr/>
          </p:nvSpPr>
          <p:spPr bwMode="auto">
            <a:xfrm>
              <a:off x="2738438" y="5581650"/>
              <a:ext cx="74612" cy="255588"/>
            </a:xfrm>
            <a:custGeom>
              <a:avLst/>
              <a:gdLst>
                <a:gd name="T0" fmla="*/ 0 w 47"/>
                <a:gd name="T1" fmla="*/ 0 h 161"/>
                <a:gd name="T2" fmla="*/ 2147483647 w 47"/>
                <a:gd name="T3" fmla="*/ 2147483647 h 161"/>
                <a:gd name="T4" fmla="*/ 2147483647 w 47"/>
                <a:gd name="T5" fmla="*/ 2147483647 h 161"/>
                <a:gd name="T6" fmla="*/ 0 w 47"/>
                <a:gd name="T7" fmla="*/ 2147483647 h 161"/>
                <a:gd name="T8" fmla="*/ 0 w 47"/>
                <a:gd name="T9" fmla="*/ 0 h 161"/>
                <a:gd name="T10" fmla="*/ 0 60000 65536"/>
                <a:gd name="T11" fmla="*/ 0 60000 65536"/>
                <a:gd name="T12" fmla="*/ 0 60000 65536"/>
                <a:gd name="T13" fmla="*/ 0 60000 65536"/>
                <a:gd name="T14" fmla="*/ 0 60000 65536"/>
                <a:gd name="T15" fmla="*/ 0 w 47"/>
                <a:gd name="T16" fmla="*/ 0 h 161"/>
                <a:gd name="T17" fmla="*/ 47 w 47"/>
                <a:gd name="T18" fmla="*/ 161 h 161"/>
              </a:gdLst>
              <a:ahLst/>
              <a:cxnLst>
                <a:cxn ang="T10">
                  <a:pos x="T0" y="T1"/>
                </a:cxn>
                <a:cxn ang="T11">
                  <a:pos x="T2" y="T3"/>
                </a:cxn>
                <a:cxn ang="T12">
                  <a:pos x="T4" y="T5"/>
                </a:cxn>
                <a:cxn ang="T13">
                  <a:pos x="T6" y="T7"/>
                </a:cxn>
                <a:cxn ang="T14">
                  <a:pos x="T8" y="T9"/>
                </a:cxn>
              </a:cxnLst>
              <a:rect l="T15" t="T16" r="T17" b="T18"/>
              <a:pathLst>
                <a:path w="47" h="161">
                  <a:moveTo>
                    <a:pt x="0" y="0"/>
                  </a:moveTo>
                  <a:lnTo>
                    <a:pt x="46" y="67"/>
                  </a:lnTo>
                  <a:lnTo>
                    <a:pt x="46" y="160"/>
                  </a:lnTo>
                  <a:lnTo>
                    <a:pt x="0" y="94"/>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183" name="Freeform 49"/>
            <p:cNvSpPr>
              <a:spLocks/>
            </p:cNvSpPr>
            <p:nvPr/>
          </p:nvSpPr>
          <p:spPr bwMode="auto">
            <a:xfrm>
              <a:off x="2811463" y="5688013"/>
              <a:ext cx="79375" cy="190500"/>
            </a:xfrm>
            <a:custGeom>
              <a:avLst/>
              <a:gdLst>
                <a:gd name="T0" fmla="*/ 0 w 50"/>
                <a:gd name="T1" fmla="*/ 0 h 119"/>
                <a:gd name="T2" fmla="*/ 2147483647 w 50"/>
                <a:gd name="T3" fmla="*/ 2147483647 h 119"/>
                <a:gd name="T4" fmla="*/ 2147483647 w 50"/>
                <a:gd name="T5" fmla="*/ 2147483647 h 119"/>
                <a:gd name="T6" fmla="*/ 0 w 50"/>
                <a:gd name="T7" fmla="*/ 2147483647 h 119"/>
                <a:gd name="T8" fmla="*/ 0 w 50"/>
                <a:gd name="T9" fmla="*/ 0 h 119"/>
                <a:gd name="T10" fmla="*/ 0 60000 65536"/>
                <a:gd name="T11" fmla="*/ 0 60000 65536"/>
                <a:gd name="T12" fmla="*/ 0 60000 65536"/>
                <a:gd name="T13" fmla="*/ 0 60000 65536"/>
                <a:gd name="T14" fmla="*/ 0 60000 65536"/>
                <a:gd name="T15" fmla="*/ 0 w 50"/>
                <a:gd name="T16" fmla="*/ 0 h 119"/>
                <a:gd name="T17" fmla="*/ 50 w 50"/>
                <a:gd name="T18" fmla="*/ 119 h 119"/>
              </a:gdLst>
              <a:ahLst/>
              <a:cxnLst>
                <a:cxn ang="T10">
                  <a:pos x="T0" y="T1"/>
                </a:cxn>
                <a:cxn ang="T11">
                  <a:pos x="T2" y="T3"/>
                </a:cxn>
                <a:cxn ang="T12">
                  <a:pos x="T4" y="T5"/>
                </a:cxn>
                <a:cxn ang="T13">
                  <a:pos x="T6" y="T7"/>
                </a:cxn>
                <a:cxn ang="T14">
                  <a:pos x="T8" y="T9"/>
                </a:cxn>
              </a:cxnLst>
              <a:rect l="T15" t="T16" r="T17" b="T18"/>
              <a:pathLst>
                <a:path w="50" h="119">
                  <a:moveTo>
                    <a:pt x="0" y="0"/>
                  </a:moveTo>
                  <a:lnTo>
                    <a:pt x="49" y="23"/>
                  </a:lnTo>
                  <a:lnTo>
                    <a:pt x="49" y="118"/>
                  </a:lnTo>
                  <a:lnTo>
                    <a:pt x="0" y="93"/>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184" name="Freeform 50"/>
            <p:cNvSpPr>
              <a:spLocks/>
            </p:cNvSpPr>
            <p:nvPr/>
          </p:nvSpPr>
          <p:spPr bwMode="auto">
            <a:xfrm>
              <a:off x="2889250" y="5675313"/>
              <a:ext cx="57150" cy="196850"/>
            </a:xfrm>
            <a:custGeom>
              <a:avLst/>
              <a:gdLst>
                <a:gd name="T0" fmla="*/ 2147483647 w 36"/>
                <a:gd name="T1" fmla="*/ 0 h 123"/>
                <a:gd name="T2" fmla="*/ 0 w 36"/>
                <a:gd name="T3" fmla="*/ 2147483647 h 123"/>
                <a:gd name="T4" fmla="*/ 0 w 36"/>
                <a:gd name="T5" fmla="*/ 2147483647 h 123"/>
                <a:gd name="T6" fmla="*/ 2147483647 w 36"/>
                <a:gd name="T7" fmla="*/ 2147483647 h 123"/>
                <a:gd name="T8" fmla="*/ 2147483647 w 36"/>
                <a:gd name="T9" fmla="*/ 0 h 123"/>
                <a:gd name="T10" fmla="*/ 0 60000 65536"/>
                <a:gd name="T11" fmla="*/ 0 60000 65536"/>
                <a:gd name="T12" fmla="*/ 0 60000 65536"/>
                <a:gd name="T13" fmla="*/ 0 60000 65536"/>
                <a:gd name="T14" fmla="*/ 0 60000 65536"/>
                <a:gd name="T15" fmla="*/ 0 w 36"/>
                <a:gd name="T16" fmla="*/ 0 h 123"/>
                <a:gd name="T17" fmla="*/ 36 w 36"/>
                <a:gd name="T18" fmla="*/ 123 h 123"/>
              </a:gdLst>
              <a:ahLst/>
              <a:cxnLst>
                <a:cxn ang="T10">
                  <a:pos x="T0" y="T1"/>
                </a:cxn>
                <a:cxn ang="T11">
                  <a:pos x="T2" y="T3"/>
                </a:cxn>
                <a:cxn ang="T12">
                  <a:pos x="T4" y="T5"/>
                </a:cxn>
                <a:cxn ang="T13">
                  <a:pos x="T6" y="T7"/>
                </a:cxn>
                <a:cxn ang="T14">
                  <a:pos x="T8" y="T9"/>
                </a:cxn>
              </a:cxnLst>
              <a:rect l="T15" t="T16" r="T17" b="T18"/>
              <a:pathLst>
                <a:path w="36" h="123">
                  <a:moveTo>
                    <a:pt x="35" y="0"/>
                  </a:moveTo>
                  <a:lnTo>
                    <a:pt x="0" y="31"/>
                  </a:lnTo>
                  <a:lnTo>
                    <a:pt x="0" y="122"/>
                  </a:lnTo>
                  <a:lnTo>
                    <a:pt x="35" y="92"/>
                  </a:lnTo>
                  <a:lnTo>
                    <a:pt x="35" y="0"/>
                  </a:lnTo>
                </a:path>
              </a:pathLst>
            </a:custGeom>
            <a:solidFill>
              <a:schemeClr val="tx1"/>
            </a:solidFill>
            <a:ln w="12700" cap="rnd">
              <a:solidFill>
                <a:srgbClr val="000000"/>
              </a:solidFill>
              <a:round/>
              <a:headEnd/>
              <a:tailEnd/>
            </a:ln>
          </p:spPr>
          <p:txBody>
            <a:bodyPr/>
            <a:lstStyle/>
            <a:p>
              <a:endParaRPr lang="en-US" dirty="0"/>
            </a:p>
          </p:txBody>
        </p:sp>
        <p:sp>
          <p:nvSpPr>
            <p:cNvPr id="185" name="Freeform 51"/>
            <p:cNvSpPr>
              <a:spLocks/>
            </p:cNvSpPr>
            <p:nvPr/>
          </p:nvSpPr>
          <p:spPr bwMode="auto">
            <a:xfrm>
              <a:off x="2944813" y="5675313"/>
              <a:ext cx="104775" cy="177800"/>
            </a:xfrm>
            <a:custGeom>
              <a:avLst/>
              <a:gdLst>
                <a:gd name="T0" fmla="*/ 0 w 66"/>
                <a:gd name="T1" fmla="*/ 0 h 111"/>
                <a:gd name="T2" fmla="*/ 2147483647 w 66"/>
                <a:gd name="T3" fmla="*/ 2147483647 h 111"/>
                <a:gd name="T4" fmla="*/ 2147483647 w 66"/>
                <a:gd name="T5" fmla="*/ 2147483647 h 111"/>
                <a:gd name="T6" fmla="*/ 0 w 66"/>
                <a:gd name="T7" fmla="*/ 2147483647 h 111"/>
                <a:gd name="T8" fmla="*/ 0 w 66"/>
                <a:gd name="T9" fmla="*/ 0 h 111"/>
                <a:gd name="T10" fmla="*/ 0 60000 65536"/>
                <a:gd name="T11" fmla="*/ 0 60000 65536"/>
                <a:gd name="T12" fmla="*/ 0 60000 65536"/>
                <a:gd name="T13" fmla="*/ 0 60000 65536"/>
                <a:gd name="T14" fmla="*/ 0 60000 65536"/>
                <a:gd name="T15" fmla="*/ 0 w 66"/>
                <a:gd name="T16" fmla="*/ 0 h 111"/>
                <a:gd name="T17" fmla="*/ 66 w 66"/>
                <a:gd name="T18" fmla="*/ 111 h 111"/>
              </a:gdLst>
              <a:ahLst/>
              <a:cxnLst>
                <a:cxn ang="T10">
                  <a:pos x="T0" y="T1"/>
                </a:cxn>
                <a:cxn ang="T11">
                  <a:pos x="T2" y="T3"/>
                </a:cxn>
                <a:cxn ang="T12">
                  <a:pos x="T4" y="T5"/>
                </a:cxn>
                <a:cxn ang="T13">
                  <a:pos x="T6" y="T7"/>
                </a:cxn>
                <a:cxn ang="T14">
                  <a:pos x="T8" y="T9"/>
                </a:cxn>
              </a:cxnLst>
              <a:rect l="T15" t="T16" r="T17" b="T18"/>
              <a:pathLst>
                <a:path w="66" h="111">
                  <a:moveTo>
                    <a:pt x="0" y="0"/>
                  </a:moveTo>
                  <a:lnTo>
                    <a:pt x="65" y="18"/>
                  </a:lnTo>
                  <a:lnTo>
                    <a:pt x="65" y="110"/>
                  </a:lnTo>
                  <a:lnTo>
                    <a:pt x="0" y="94"/>
                  </a:lnTo>
                  <a:lnTo>
                    <a:pt x="0" y="0"/>
                  </a:lnTo>
                </a:path>
              </a:pathLst>
            </a:custGeom>
            <a:solidFill>
              <a:srgbClr val="000000"/>
            </a:solidFill>
            <a:ln w="12700" cap="rnd">
              <a:solidFill>
                <a:srgbClr val="000000"/>
              </a:solidFill>
              <a:round/>
              <a:headEnd/>
              <a:tailEnd/>
            </a:ln>
          </p:spPr>
          <p:txBody>
            <a:bodyPr/>
            <a:lstStyle/>
            <a:p>
              <a:endParaRPr lang="en-US" dirty="0"/>
            </a:p>
          </p:txBody>
        </p:sp>
        <p:sp>
          <p:nvSpPr>
            <p:cNvPr id="186" name="Freeform 52"/>
            <p:cNvSpPr>
              <a:spLocks/>
            </p:cNvSpPr>
            <p:nvPr/>
          </p:nvSpPr>
          <p:spPr bwMode="auto">
            <a:xfrm>
              <a:off x="3179763" y="5875338"/>
              <a:ext cx="203200" cy="206375"/>
            </a:xfrm>
            <a:custGeom>
              <a:avLst/>
              <a:gdLst>
                <a:gd name="T0" fmla="*/ 0 w 128"/>
                <a:gd name="T1" fmla="*/ 0 h 130"/>
                <a:gd name="T2" fmla="*/ 2147483647 w 128"/>
                <a:gd name="T3" fmla="*/ 2147483647 h 130"/>
                <a:gd name="T4" fmla="*/ 2147483647 w 128"/>
                <a:gd name="T5" fmla="*/ 2147483647 h 130"/>
                <a:gd name="T6" fmla="*/ 0 w 128"/>
                <a:gd name="T7" fmla="*/ 2147483647 h 130"/>
                <a:gd name="T8" fmla="*/ 0 w 128"/>
                <a:gd name="T9" fmla="*/ 0 h 130"/>
                <a:gd name="T10" fmla="*/ 0 60000 65536"/>
                <a:gd name="T11" fmla="*/ 0 60000 65536"/>
                <a:gd name="T12" fmla="*/ 0 60000 65536"/>
                <a:gd name="T13" fmla="*/ 0 60000 65536"/>
                <a:gd name="T14" fmla="*/ 0 60000 65536"/>
                <a:gd name="T15" fmla="*/ 0 w 128"/>
                <a:gd name="T16" fmla="*/ 0 h 130"/>
                <a:gd name="T17" fmla="*/ 128 w 128"/>
                <a:gd name="T18" fmla="*/ 130 h 130"/>
              </a:gdLst>
              <a:ahLst/>
              <a:cxnLst>
                <a:cxn ang="T10">
                  <a:pos x="T0" y="T1"/>
                </a:cxn>
                <a:cxn ang="T11">
                  <a:pos x="T2" y="T3"/>
                </a:cxn>
                <a:cxn ang="T12">
                  <a:pos x="T4" y="T5"/>
                </a:cxn>
                <a:cxn ang="T13">
                  <a:pos x="T6" y="T7"/>
                </a:cxn>
                <a:cxn ang="T14">
                  <a:pos x="T8" y="T9"/>
                </a:cxn>
              </a:cxnLst>
              <a:rect l="T15" t="T16" r="T17" b="T18"/>
              <a:pathLst>
                <a:path w="128" h="130">
                  <a:moveTo>
                    <a:pt x="0" y="0"/>
                  </a:moveTo>
                  <a:lnTo>
                    <a:pt x="127" y="33"/>
                  </a:lnTo>
                  <a:lnTo>
                    <a:pt x="127" y="129"/>
                  </a:lnTo>
                  <a:lnTo>
                    <a:pt x="0" y="95"/>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187" name="Freeform 53"/>
            <p:cNvSpPr>
              <a:spLocks/>
            </p:cNvSpPr>
            <p:nvPr/>
          </p:nvSpPr>
          <p:spPr bwMode="auto">
            <a:xfrm>
              <a:off x="3048000" y="5700713"/>
              <a:ext cx="133350" cy="330200"/>
            </a:xfrm>
            <a:custGeom>
              <a:avLst/>
              <a:gdLst>
                <a:gd name="T0" fmla="*/ 0 w 84"/>
                <a:gd name="T1" fmla="*/ 0 h 207"/>
                <a:gd name="T2" fmla="*/ 2147483647 w 84"/>
                <a:gd name="T3" fmla="*/ 2147483647 h 207"/>
                <a:gd name="T4" fmla="*/ 2147483647 w 84"/>
                <a:gd name="T5" fmla="*/ 2147483647 h 207"/>
                <a:gd name="T6" fmla="*/ 0 w 84"/>
                <a:gd name="T7" fmla="*/ 2147483647 h 207"/>
                <a:gd name="T8" fmla="*/ 0 w 84"/>
                <a:gd name="T9" fmla="*/ 0 h 207"/>
                <a:gd name="T10" fmla="*/ 0 60000 65536"/>
                <a:gd name="T11" fmla="*/ 0 60000 65536"/>
                <a:gd name="T12" fmla="*/ 0 60000 65536"/>
                <a:gd name="T13" fmla="*/ 0 60000 65536"/>
                <a:gd name="T14" fmla="*/ 0 60000 65536"/>
                <a:gd name="T15" fmla="*/ 0 w 84"/>
                <a:gd name="T16" fmla="*/ 0 h 207"/>
                <a:gd name="T17" fmla="*/ 84 w 84"/>
                <a:gd name="T18" fmla="*/ 207 h 207"/>
              </a:gdLst>
              <a:ahLst/>
              <a:cxnLst>
                <a:cxn ang="T10">
                  <a:pos x="T0" y="T1"/>
                </a:cxn>
                <a:cxn ang="T11">
                  <a:pos x="T2" y="T3"/>
                </a:cxn>
                <a:cxn ang="T12">
                  <a:pos x="T4" y="T5"/>
                </a:cxn>
                <a:cxn ang="T13">
                  <a:pos x="T6" y="T7"/>
                </a:cxn>
                <a:cxn ang="T14">
                  <a:pos x="T8" y="T9"/>
                </a:cxn>
              </a:cxnLst>
              <a:rect l="T15" t="T16" r="T17" b="T18"/>
              <a:pathLst>
                <a:path w="84" h="207">
                  <a:moveTo>
                    <a:pt x="0" y="0"/>
                  </a:moveTo>
                  <a:lnTo>
                    <a:pt x="83" y="111"/>
                  </a:lnTo>
                  <a:lnTo>
                    <a:pt x="83" y="206"/>
                  </a:lnTo>
                  <a:lnTo>
                    <a:pt x="0" y="95"/>
                  </a:lnTo>
                  <a:lnTo>
                    <a:pt x="0" y="0"/>
                  </a:lnTo>
                </a:path>
              </a:pathLst>
            </a:custGeom>
            <a:solidFill>
              <a:schemeClr val="tx1"/>
            </a:solidFill>
            <a:ln w="12700" cap="rnd">
              <a:solidFill>
                <a:srgbClr val="000000"/>
              </a:solidFill>
              <a:round/>
              <a:headEnd/>
              <a:tailEnd/>
            </a:ln>
          </p:spPr>
          <p:txBody>
            <a:bodyPr/>
            <a:lstStyle/>
            <a:p>
              <a:endParaRPr lang="en-US" dirty="0"/>
            </a:p>
          </p:txBody>
        </p:sp>
        <p:sp>
          <p:nvSpPr>
            <p:cNvPr id="188" name="Freeform 54"/>
            <p:cNvSpPr>
              <a:spLocks/>
            </p:cNvSpPr>
            <p:nvPr/>
          </p:nvSpPr>
          <p:spPr bwMode="auto">
            <a:xfrm>
              <a:off x="1143000" y="4125913"/>
              <a:ext cx="46038" cy="254000"/>
            </a:xfrm>
            <a:custGeom>
              <a:avLst/>
              <a:gdLst>
                <a:gd name="T0" fmla="*/ 0 w 29"/>
                <a:gd name="T1" fmla="*/ 0 h 159"/>
                <a:gd name="T2" fmla="*/ 2147483647 w 29"/>
                <a:gd name="T3" fmla="*/ 2147483647 h 159"/>
                <a:gd name="T4" fmla="*/ 2147483647 w 29"/>
                <a:gd name="T5" fmla="*/ 2147483647 h 159"/>
                <a:gd name="T6" fmla="*/ 0 w 29"/>
                <a:gd name="T7" fmla="*/ 2147483647 h 159"/>
                <a:gd name="T8" fmla="*/ 0 w 29"/>
                <a:gd name="T9" fmla="*/ 0 h 159"/>
                <a:gd name="T10" fmla="*/ 0 60000 65536"/>
                <a:gd name="T11" fmla="*/ 0 60000 65536"/>
                <a:gd name="T12" fmla="*/ 0 60000 65536"/>
                <a:gd name="T13" fmla="*/ 0 60000 65536"/>
                <a:gd name="T14" fmla="*/ 0 60000 65536"/>
                <a:gd name="T15" fmla="*/ 0 w 29"/>
                <a:gd name="T16" fmla="*/ 0 h 159"/>
                <a:gd name="T17" fmla="*/ 29 w 29"/>
                <a:gd name="T18" fmla="*/ 159 h 159"/>
              </a:gdLst>
              <a:ahLst/>
              <a:cxnLst>
                <a:cxn ang="T10">
                  <a:pos x="T0" y="T1"/>
                </a:cxn>
                <a:cxn ang="T11">
                  <a:pos x="T2" y="T3"/>
                </a:cxn>
                <a:cxn ang="T12">
                  <a:pos x="T4" y="T5"/>
                </a:cxn>
                <a:cxn ang="T13">
                  <a:pos x="T6" y="T7"/>
                </a:cxn>
                <a:cxn ang="T14">
                  <a:pos x="T8" y="T9"/>
                </a:cxn>
              </a:cxnLst>
              <a:rect l="T15" t="T16" r="T17" b="T18"/>
              <a:pathLst>
                <a:path w="29" h="159">
                  <a:moveTo>
                    <a:pt x="0" y="0"/>
                  </a:moveTo>
                  <a:lnTo>
                    <a:pt x="28" y="97"/>
                  </a:lnTo>
                  <a:lnTo>
                    <a:pt x="20" y="158"/>
                  </a:lnTo>
                  <a:lnTo>
                    <a:pt x="0" y="96"/>
                  </a:lnTo>
                  <a:lnTo>
                    <a:pt x="0" y="0"/>
                  </a:lnTo>
                </a:path>
              </a:pathLst>
            </a:custGeom>
            <a:solidFill>
              <a:schemeClr val="tx2"/>
            </a:solidFill>
            <a:ln w="12700" cap="rnd">
              <a:solidFill>
                <a:srgbClr val="000000"/>
              </a:solidFill>
              <a:round/>
              <a:headEnd/>
              <a:tailEnd/>
            </a:ln>
          </p:spPr>
          <p:txBody>
            <a:bodyPr/>
            <a:lstStyle/>
            <a:p>
              <a:endParaRPr lang="en-US" dirty="0"/>
            </a:p>
          </p:txBody>
        </p:sp>
        <p:sp>
          <p:nvSpPr>
            <p:cNvPr id="189" name="Freeform 55"/>
            <p:cNvSpPr>
              <a:spLocks/>
            </p:cNvSpPr>
            <p:nvPr/>
          </p:nvSpPr>
          <p:spPr bwMode="auto">
            <a:xfrm>
              <a:off x="1141413" y="4767263"/>
              <a:ext cx="69850" cy="209550"/>
            </a:xfrm>
            <a:custGeom>
              <a:avLst/>
              <a:gdLst>
                <a:gd name="T0" fmla="*/ 0 w 44"/>
                <a:gd name="T1" fmla="*/ 0 h 132"/>
                <a:gd name="T2" fmla="*/ 2147483647 w 44"/>
                <a:gd name="T3" fmla="*/ 2147483647 h 132"/>
                <a:gd name="T4" fmla="*/ 2147483647 w 44"/>
                <a:gd name="T5" fmla="*/ 2147483647 h 132"/>
                <a:gd name="T6" fmla="*/ 2147483647 w 44"/>
                <a:gd name="T7" fmla="*/ 2147483647 h 132"/>
                <a:gd name="T8" fmla="*/ 0 w 44"/>
                <a:gd name="T9" fmla="*/ 2147483647 h 132"/>
                <a:gd name="T10" fmla="*/ 0 w 44"/>
                <a:gd name="T11" fmla="*/ 0 h 132"/>
                <a:gd name="T12" fmla="*/ 0 60000 65536"/>
                <a:gd name="T13" fmla="*/ 0 60000 65536"/>
                <a:gd name="T14" fmla="*/ 0 60000 65536"/>
                <a:gd name="T15" fmla="*/ 0 60000 65536"/>
                <a:gd name="T16" fmla="*/ 0 60000 65536"/>
                <a:gd name="T17" fmla="*/ 0 60000 65536"/>
                <a:gd name="T18" fmla="*/ 0 w 44"/>
                <a:gd name="T19" fmla="*/ 0 h 132"/>
                <a:gd name="T20" fmla="*/ 44 w 44"/>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44" h="132">
                  <a:moveTo>
                    <a:pt x="0" y="0"/>
                  </a:moveTo>
                  <a:lnTo>
                    <a:pt x="43" y="48"/>
                  </a:lnTo>
                  <a:lnTo>
                    <a:pt x="35" y="80"/>
                  </a:lnTo>
                  <a:lnTo>
                    <a:pt x="35" y="131"/>
                  </a:lnTo>
                  <a:lnTo>
                    <a:pt x="0" y="94"/>
                  </a:lnTo>
                  <a:lnTo>
                    <a:pt x="0" y="0"/>
                  </a:lnTo>
                </a:path>
              </a:pathLst>
            </a:custGeom>
            <a:solidFill>
              <a:schemeClr val="tx1"/>
            </a:solidFill>
            <a:ln w="12700" cap="rnd">
              <a:solidFill>
                <a:srgbClr val="000000"/>
              </a:solidFill>
              <a:round/>
              <a:headEnd/>
              <a:tailEnd/>
            </a:ln>
          </p:spPr>
          <p:txBody>
            <a:bodyPr/>
            <a:lstStyle/>
            <a:p>
              <a:endParaRPr lang="en-US" dirty="0"/>
            </a:p>
          </p:txBody>
        </p:sp>
        <p:grpSp>
          <p:nvGrpSpPr>
            <p:cNvPr id="190" name="Group 56"/>
            <p:cNvGrpSpPr>
              <a:grpSpLocks/>
            </p:cNvGrpSpPr>
            <p:nvPr/>
          </p:nvGrpSpPr>
          <p:grpSpPr bwMode="auto">
            <a:xfrm>
              <a:off x="3768729" y="4100526"/>
              <a:ext cx="822326" cy="596903"/>
              <a:chOff x="2327" y="1718"/>
              <a:chExt cx="518" cy="376"/>
            </a:xfrm>
          </p:grpSpPr>
          <p:sp>
            <p:nvSpPr>
              <p:cNvPr id="286" name="Freeform 57"/>
              <p:cNvSpPr>
                <a:spLocks/>
              </p:cNvSpPr>
              <p:nvPr/>
            </p:nvSpPr>
            <p:spPr bwMode="auto">
              <a:xfrm>
                <a:off x="2609" y="1838"/>
                <a:ext cx="162" cy="111"/>
              </a:xfrm>
              <a:custGeom>
                <a:avLst/>
                <a:gdLst>
                  <a:gd name="T0" fmla="*/ 0 w 162"/>
                  <a:gd name="T1" fmla="*/ 17 h 111"/>
                  <a:gd name="T2" fmla="*/ 161 w 162"/>
                  <a:gd name="T3" fmla="*/ 0 h 111"/>
                  <a:gd name="T4" fmla="*/ 161 w 162"/>
                  <a:gd name="T5" fmla="*/ 91 h 111"/>
                  <a:gd name="T6" fmla="*/ 0 w 162"/>
                  <a:gd name="T7" fmla="*/ 110 h 111"/>
                  <a:gd name="T8" fmla="*/ 0 w 162"/>
                  <a:gd name="T9" fmla="*/ 17 h 111"/>
                  <a:gd name="T10" fmla="*/ 0 60000 65536"/>
                  <a:gd name="T11" fmla="*/ 0 60000 65536"/>
                  <a:gd name="T12" fmla="*/ 0 60000 65536"/>
                  <a:gd name="T13" fmla="*/ 0 60000 65536"/>
                  <a:gd name="T14" fmla="*/ 0 60000 65536"/>
                  <a:gd name="T15" fmla="*/ 0 w 162"/>
                  <a:gd name="T16" fmla="*/ 0 h 111"/>
                  <a:gd name="T17" fmla="*/ 162 w 162"/>
                  <a:gd name="T18" fmla="*/ 111 h 111"/>
                </a:gdLst>
                <a:ahLst/>
                <a:cxnLst>
                  <a:cxn ang="T10">
                    <a:pos x="T0" y="T1"/>
                  </a:cxn>
                  <a:cxn ang="T11">
                    <a:pos x="T2" y="T3"/>
                  </a:cxn>
                  <a:cxn ang="T12">
                    <a:pos x="T4" y="T5"/>
                  </a:cxn>
                  <a:cxn ang="T13">
                    <a:pos x="T6" y="T7"/>
                  </a:cxn>
                  <a:cxn ang="T14">
                    <a:pos x="T8" y="T9"/>
                  </a:cxn>
                </a:cxnLst>
                <a:rect l="T15" t="T16" r="T17" b="T18"/>
                <a:pathLst>
                  <a:path w="162" h="111">
                    <a:moveTo>
                      <a:pt x="0" y="17"/>
                    </a:moveTo>
                    <a:lnTo>
                      <a:pt x="161" y="0"/>
                    </a:lnTo>
                    <a:lnTo>
                      <a:pt x="161" y="91"/>
                    </a:lnTo>
                    <a:lnTo>
                      <a:pt x="0" y="110"/>
                    </a:lnTo>
                    <a:lnTo>
                      <a:pt x="0" y="17"/>
                    </a:lnTo>
                  </a:path>
                </a:pathLst>
              </a:custGeom>
              <a:solidFill>
                <a:schemeClr val="tx1"/>
              </a:solidFill>
              <a:ln w="12700" cap="rnd">
                <a:solidFill>
                  <a:srgbClr val="000000"/>
                </a:solidFill>
                <a:round/>
                <a:headEnd/>
                <a:tailEnd/>
              </a:ln>
            </p:spPr>
            <p:txBody>
              <a:bodyPr/>
              <a:lstStyle/>
              <a:p>
                <a:endParaRPr lang="en-US" dirty="0"/>
              </a:p>
            </p:txBody>
          </p:sp>
          <p:sp>
            <p:nvSpPr>
              <p:cNvPr id="287" name="Freeform 58"/>
              <p:cNvSpPr>
                <a:spLocks/>
              </p:cNvSpPr>
              <p:nvPr/>
            </p:nvSpPr>
            <p:spPr bwMode="auto">
              <a:xfrm>
                <a:off x="2551" y="1854"/>
                <a:ext cx="64" cy="144"/>
              </a:xfrm>
              <a:custGeom>
                <a:avLst/>
                <a:gdLst>
                  <a:gd name="T0" fmla="*/ 63 w 64"/>
                  <a:gd name="T1" fmla="*/ 0 h 144"/>
                  <a:gd name="T2" fmla="*/ 63 w 64"/>
                  <a:gd name="T3" fmla="*/ 93 h 144"/>
                  <a:gd name="T4" fmla="*/ 0 w 64"/>
                  <a:gd name="T5" fmla="*/ 143 h 144"/>
                  <a:gd name="T6" fmla="*/ 0 w 64"/>
                  <a:gd name="T7" fmla="*/ 49 h 144"/>
                  <a:gd name="T8" fmla="*/ 63 w 64"/>
                  <a:gd name="T9" fmla="*/ 0 h 144"/>
                  <a:gd name="T10" fmla="*/ 0 60000 65536"/>
                  <a:gd name="T11" fmla="*/ 0 60000 65536"/>
                  <a:gd name="T12" fmla="*/ 0 60000 65536"/>
                  <a:gd name="T13" fmla="*/ 0 60000 65536"/>
                  <a:gd name="T14" fmla="*/ 0 60000 65536"/>
                  <a:gd name="T15" fmla="*/ 0 w 64"/>
                  <a:gd name="T16" fmla="*/ 0 h 144"/>
                  <a:gd name="T17" fmla="*/ 64 w 64"/>
                  <a:gd name="T18" fmla="*/ 144 h 144"/>
                </a:gdLst>
                <a:ahLst/>
                <a:cxnLst>
                  <a:cxn ang="T10">
                    <a:pos x="T0" y="T1"/>
                  </a:cxn>
                  <a:cxn ang="T11">
                    <a:pos x="T2" y="T3"/>
                  </a:cxn>
                  <a:cxn ang="T12">
                    <a:pos x="T4" y="T5"/>
                  </a:cxn>
                  <a:cxn ang="T13">
                    <a:pos x="T6" y="T7"/>
                  </a:cxn>
                  <a:cxn ang="T14">
                    <a:pos x="T8" y="T9"/>
                  </a:cxn>
                </a:cxnLst>
                <a:rect l="T15" t="T16" r="T17" b="T18"/>
                <a:pathLst>
                  <a:path w="64" h="144">
                    <a:moveTo>
                      <a:pt x="63" y="0"/>
                    </a:moveTo>
                    <a:lnTo>
                      <a:pt x="63" y="93"/>
                    </a:lnTo>
                    <a:lnTo>
                      <a:pt x="0" y="143"/>
                    </a:lnTo>
                    <a:lnTo>
                      <a:pt x="0" y="49"/>
                    </a:lnTo>
                    <a:lnTo>
                      <a:pt x="63" y="0"/>
                    </a:lnTo>
                  </a:path>
                </a:pathLst>
              </a:custGeom>
              <a:solidFill>
                <a:schemeClr val="tx1"/>
              </a:solidFill>
              <a:ln w="12700" cap="rnd">
                <a:solidFill>
                  <a:srgbClr val="000000"/>
                </a:solidFill>
                <a:round/>
                <a:headEnd/>
                <a:tailEnd/>
              </a:ln>
            </p:spPr>
            <p:txBody>
              <a:bodyPr/>
              <a:lstStyle/>
              <a:p>
                <a:endParaRPr lang="en-US" dirty="0"/>
              </a:p>
            </p:txBody>
          </p:sp>
          <p:sp>
            <p:nvSpPr>
              <p:cNvPr id="288" name="Freeform 59"/>
              <p:cNvSpPr>
                <a:spLocks/>
              </p:cNvSpPr>
              <p:nvPr/>
            </p:nvSpPr>
            <p:spPr bwMode="auto">
              <a:xfrm>
                <a:off x="2327" y="1718"/>
                <a:ext cx="96" cy="98"/>
              </a:xfrm>
              <a:custGeom>
                <a:avLst/>
                <a:gdLst>
                  <a:gd name="T0" fmla="*/ 95 w 96"/>
                  <a:gd name="T1" fmla="*/ 0 h 98"/>
                  <a:gd name="T2" fmla="*/ 11 w 96"/>
                  <a:gd name="T3" fmla="*/ 59 h 98"/>
                  <a:gd name="T4" fmla="*/ 0 w 96"/>
                  <a:gd name="T5" fmla="*/ 93 h 98"/>
                  <a:gd name="T6" fmla="*/ 75 w 96"/>
                  <a:gd name="T7" fmla="*/ 74 h 98"/>
                  <a:gd name="T8" fmla="*/ 95 w 96"/>
                  <a:gd name="T9" fmla="*/ 97 h 98"/>
                  <a:gd name="T10" fmla="*/ 95 w 96"/>
                  <a:gd name="T11" fmla="*/ 0 h 98"/>
                  <a:gd name="T12" fmla="*/ 0 60000 65536"/>
                  <a:gd name="T13" fmla="*/ 0 60000 65536"/>
                  <a:gd name="T14" fmla="*/ 0 60000 65536"/>
                  <a:gd name="T15" fmla="*/ 0 60000 65536"/>
                  <a:gd name="T16" fmla="*/ 0 60000 65536"/>
                  <a:gd name="T17" fmla="*/ 0 60000 65536"/>
                  <a:gd name="T18" fmla="*/ 0 w 96"/>
                  <a:gd name="T19" fmla="*/ 0 h 98"/>
                  <a:gd name="T20" fmla="*/ 96 w 96"/>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96" h="98">
                    <a:moveTo>
                      <a:pt x="95" y="0"/>
                    </a:moveTo>
                    <a:lnTo>
                      <a:pt x="11" y="59"/>
                    </a:lnTo>
                    <a:lnTo>
                      <a:pt x="0" y="93"/>
                    </a:lnTo>
                    <a:lnTo>
                      <a:pt x="75" y="74"/>
                    </a:lnTo>
                    <a:lnTo>
                      <a:pt x="95" y="97"/>
                    </a:lnTo>
                    <a:lnTo>
                      <a:pt x="95" y="0"/>
                    </a:lnTo>
                  </a:path>
                </a:pathLst>
              </a:custGeom>
              <a:solidFill>
                <a:schemeClr val="tx1"/>
              </a:solidFill>
              <a:ln w="12700" cap="rnd">
                <a:solidFill>
                  <a:srgbClr val="000000"/>
                </a:solidFill>
                <a:round/>
                <a:headEnd/>
                <a:tailEnd/>
              </a:ln>
            </p:spPr>
            <p:txBody>
              <a:bodyPr/>
              <a:lstStyle/>
              <a:p>
                <a:endParaRPr lang="en-US" dirty="0"/>
              </a:p>
            </p:txBody>
          </p:sp>
          <p:sp>
            <p:nvSpPr>
              <p:cNvPr id="289" name="Freeform 60"/>
              <p:cNvSpPr>
                <a:spLocks/>
              </p:cNvSpPr>
              <p:nvPr/>
            </p:nvSpPr>
            <p:spPr bwMode="auto">
              <a:xfrm>
                <a:off x="2522" y="1774"/>
                <a:ext cx="53" cy="49"/>
              </a:xfrm>
              <a:custGeom>
                <a:avLst/>
                <a:gdLst>
                  <a:gd name="T0" fmla="*/ 52 w 53"/>
                  <a:gd name="T1" fmla="*/ 0 h 49"/>
                  <a:gd name="T2" fmla="*/ 0 w 53"/>
                  <a:gd name="T3" fmla="*/ 33 h 49"/>
                  <a:gd name="T4" fmla="*/ 52 w 53"/>
                  <a:gd name="T5" fmla="*/ 48 h 49"/>
                  <a:gd name="T6" fmla="*/ 52 w 53"/>
                  <a:gd name="T7" fmla="*/ 0 h 49"/>
                  <a:gd name="T8" fmla="*/ 0 60000 65536"/>
                  <a:gd name="T9" fmla="*/ 0 60000 65536"/>
                  <a:gd name="T10" fmla="*/ 0 60000 65536"/>
                  <a:gd name="T11" fmla="*/ 0 60000 65536"/>
                  <a:gd name="T12" fmla="*/ 0 w 53"/>
                  <a:gd name="T13" fmla="*/ 0 h 49"/>
                  <a:gd name="T14" fmla="*/ 53 w 53"/>
                  <a:gd name="T15" fmla="*/ 49 h 49"/>
                </a:gdLst>
                <a:ahLst/>
                <a:cxnLst>
                  <a:cxn ang="T8">
                    <a:pos x="T0" y="T1"/>
                  </a:cxn>
                  <a:cxn ang="T9">
                    <a:pos x="T2" y="T3"/>
                  </a:cxn>
                  <a:cxn ang="T10">
                    <a:pos x="T4" y="T5"/>
                  </a:cxn>
                  <a:cxn ang="T11">
                    <a:pos x="T6" y="T7"/>
                  </a:cxn>
                </a:cxnLst>
                <a:rect l="T12" t="T13" r="T14" b="T15"/>
                <a:pathLst>
                  <a:path w="53" h="49">
                    <a:moveTo>
                      <a:pt x="52" y="0"/>
                    </a:moveTo>
                    <a:lnTo>
                      <a:pt x="0" y="33"/>
                    </a:lnTo>
                    <a:lnTo>
                      <a:pt x="52" y="48"/>
                    </a:lnTo>
                    <a:lnTo>
                      <a:pt x="52" y="0"/>
                    </a:lnTo>
                  </a:path>
                </a:pathLst>
              </a:custGeom>
              <a:solidFill>
                <a:schemeClr val="tx1"/>
              </a:solidFill>
              <a:ln w="12700" cap="rnd">
                <a:solidFill>
                  <a:srgbClr val="000000"/>
                </a:solidFill>
                <a:round/>
                <a:headEnd/>
                <a:tailEnd/>
              </a:ln>
            </p:spPr>
            <p:txBody>
              <a:bodyPr/>
              <a:lstStyle/>
              <a:p>
                <a:endParaRPr lang="en-US" dirty="0"/>
              </a:p>
            </p:txBody>
          </p:sp>
          <p:sp>
            <p:nvSpPr>
              <p:cNvPr id="290" name="Freeform 61"/>
              <p:cNvSpPr>
                <a:spLocks/>
              </p:cNvSpPr>
              <p:nvPr/>
            </p:nvSpPr>
            <p:spPr bwMode="auto">
              <a:xfrm>
                <a:off x="2575" y="1908"/>
                <a:ext cx="36" cy="135"/>
              </a:xfrm>
              <a:custGeom>
                <a:avLst/>
                <a:gdLst>
                  <a:gd name="T0" fmla="*/ 35 w 36"/>
                  <a:gd name="T1" fmla="*/ 0 h 135"/>
                  <a:gd name="T2" fmla="*/ 0 w 36"/>
                  <a:gd name="T3" fmla="*/ 37 h 135"/>
                  <a:gd name="T4" fmla="*/ 0 w 36"/>
                  <a:gd name="T5" fmla="*/ 134 h 135"/>
                  <a:gd name="T6" fmla="*/ 35 w 36"/>
                  <a:gd name="T7" fmla="*/ 94 h 135"/>
                  <a:gd name="T8" fmla="*/ 35 w 36"/>
                  <a:gd name="T9" fmla="*/ 0 h 135"/>
                  <a:gd name="T10" fmla="*/ 0 60000 65536"/>
                  <a:gd name="T11" fmla="*/ 0 60000 65536"/>
                  <a:gd name="T12" fmla="*/ 0 60000 65536"/>
                  <a:gd name="T13" fmla="*/ 0 60000 65536"/>
                  <a:gd name="T14" fmla="*/ 0 60000 65536"/>
                  <a:gd name="T15" fmla="*/ 0 w 36"/>
                  <a:gd name="T16" fmla="*/ 0 h 135"/>
                  <a:gd name="T17" fmla="*/ 36 w 36"/>
                  <a:gd name="T18" fmla="*/ 135 h 135"/>
                </a:gdLst>
                <a:ahLst/>
                <a:cxnLst>
                  <a:cxn ang="T10">
                    <a:pos x="T0" y="T1"/>
                  </a:cxn>
                  <a:cxn ang="T11">
                    <a:pos x="T2" y="T3"/>
                  </a:cxn>
                  <a:cxn ang="T12">
                    <a:pos x="T4" y="T5"/>
                  </a:cxn>
                  <a:cxn ang="T13">
                    <a:pos x="T6" y="T7"/>
                  </a:cxn>
                  <a:cxn ang="T14">
                    <a:pos x="T8" y="T9"/>
                  </a:cxn>
                </a:cxnLst>
                <a:rect l="T15" t="T16" r="T17" b="T18"/>
                <a:pathLst>
                  <a:path w="36" h="135">
                    <a:moveTo>
                      <a:pt x="35" y="0"/>
                    </a:moveTo>
                    <a:lnTo>
                      <a:pt x="0" y="37"/>
                    </a:lnTo>
                    <a:lnTo>
                      <a:pt x="0" y="134"/>
                    </a:lnTo>
                    <a:lnTo>
                      <a:pt x="35" y="94"/>
                    </a:lnTo>
                    <a:lnTo>
                      <a:pt x="35" y="0"/>
                    </a:lnTo>
                  </a:path>
                </a:pathLst>
              </a:custGeom>
              <a:solidFill>
                <a:schemeClr val="tx1"/>
              </a:solidFill>
              <a:ln w="12700" cap="rnd">
                <a:solidFill>
                  <a:srgbClr val="000000"/>
                </a:solidFill>
                <a:round/>
                <a:headEnd/>
                <a:tailEnd/>
              </a:ln>
            </p:spPr>
            <p:txBody>
              <a:bodyPr/>
              <a:lstStyle/>
              <a:p>
                <a:endParaRPr lang="en-US" dirty="0"/>
              </a:p>
            </p:txBody>
          </p:sp>
          <p:sp>
            <p:nvSpPr>
              <p:cNvPr id="291" name="Freeform 62"/>
              <p:cNvSpPr>
                <a:spLocks/>
              </p:cNvSpPr>
              <p:nvPr/>
            </p:nvSpPr>
            <p:spPr bwMode="auto">
              <a:xfrm>
                <a:off x="2559" y="1953"/>
                <a:ext cx="16" cy="108"/>
              </a:xfrm>
              <a:custGeom>
                <a:avLst/>
                <a:gdLst>
                  <a:gd name="T0" fmla="*/ 15 w 16"/>
                  <a:gd name="T1" fmla="*/ 0 h 108"/>
                  <a:gd name="T2" fmla="*/ 15 w 16"/>
                  <a:gd name="T3" fmla="*/ 86 h 108"/>
                  <a:gd name="T4" fmla="*/ 12 w 16"/>
                  <a:gd name="T5" fmla="*/ 107 h 108"/>
                  <a:gd name="T6" fmla="*/ 0 w 16"/>
                  <a:gd name="T7" fmla="*/ 84 h 108"/>
                  <a:gd name="T8" fmla="*/ 15 w 16"/>
                  <a:gd name="T9" fmla="*/ 0 h 108"/>
                  <a:gd name="T10" fmla="*/ 0 60000 65536"/>
                  <a:gd name="T11" fmla="*/ 0 60000 65536"/>
                  <a:gd name="T12" fmla="*/ 0 60000 65536"/>
                  <a:gd name="T13" fmla="*/ 0 60000 65536"/>
                  <a:gd name="T14" fmla="*/ 0 60000 65536"/>
                  <a:gd name="T15" fmla="*/ 0 w 16"/>
                  <a:gd name="T16" fmla="*/ 0 h 108"/>
                  <a:gd name="T17" fmla="*/ 16 w 16"/>
                  <a:gd name="T18" fmla="*/ 108 h 108"/>
                </a:gdLst>
                <a:ahLst/>
                <a:cxnLst>
                  <a:cxn ang="T10">
                    <a:pos x="T0" y="T1"/>
                  </a:cxn>
                  <a:cxn ang="T11">
                    <a:pos x="T2" y="T3"/>
                  </a:cxn>
                  <a:cxn ang="T12">
                    <a:pos x="T4" y="T5"/>
                  </a:cxn>
                  <a:cxn ang="T13">
                    <a:pos x="T6" y="T7"/>
                  </a:cxn>
                  <a:cxn ang="T14">
                    <a:pos x="T8" y="T9"/>
                  </a:cxn>
                </a:cxnLst>
                <a:rect l="T15" t="T16" r="T17" b="T18"/>
                <a:pathLst>
                  <a:path w="16" h="108">
                    <a:moveTo>
                      <a:pt x="15" y="0"/>
                    </a:moveTo>
                    <a:lnTo>
                      <a:pt x="15" y="86"/>
                    </a:lnTo>
                    <a:lnTo>
                      <a:pt x="12" y="107"/>
                    </a:lnTo>
                    <a:lnTo>
                      <a:pt x="0" y="84"/>
                    </a:lnTo>
                    <a:lnTo>
                      <a:pt x="15" y="0"/>
                    </a:lnTo>
                  </a:path>
                </a:pathLst>
              </a:custGeom>
              <a:solidFill>
                <a:schemeClr val="tx1"/>
              </a:solidFill>
              <a:ln w="12700" cap="rnd">
                <a:solidFill>
                  <a:srgbClr val="000000"/>
                </a:solidFill>
                <a:round/>
                <a:headEnd/>
                <a:tailEnd/>
              </a:ln>
            </p:spPr>
            <p:txBody>
              <a:bodyPr/>
              <a:lstStyle/>
              <a:p>
                <a:endParaRPr lang="en-US" dirty="0"/>
              </a:p>
            </p:txBody>
          </p:sp>
          <p:sp>
            <p:nvSpPr>
              <p:cNvPr id="292" name="Freeform 63"/>
              <p:cNvSpPr>
                <a:spLocks/>
              </p:cNvSpPr>
              <p:nvPr/>
            </p:nvSpPr>
            <p:spPr bwMode="auto">
              <a:xfrm>
                <a:off x="2770" y="1928"/>
                <a:ext cx="46" cy="51"/>
              </a:xfrm>
              <a:custGeom>
                <a:avLst/>
                <a:gdLst>
                  <a:gd name="T0" fmla="*/ 45 w 46"/>
                  <a:gd name="T1" fmla="*/ 0 h 51"/>
                  <a:gd name="T2" fmla="*/ 0 w 46"/>
                  <a:gd name="T3" fmla="*/ 36 h 51"/>
                  <a:gd name="T4" fmla="*/ 13 w 46"/>
                  <a:gd name="T5" fmla="*/ 50 h 51"/>
                  <a:gd name="T6" fmla="*/ 45 w 46"/>
                  <a:gd name="T7" fmla="*/ 36 h 51"/>
                  <a:gd name="T8" fmla="*/ 45 w 46"/>
                  <a:gd name="T9" fmla="*/ 0 h 51"/>
                  <a:gd name="T10" fmla="*/ 0 60000 65536"/>
                  <a:gd name="T11" fmla="*/ 0 60000 65536"/>
                  <a:gd name="T12" fmla="*/ 0 60000 65536"/>
                  <a:gd name="T13" fmla="*/ 0 60000 65536"/>
                  <a:gd name="T14" fmla="*/ 0 60000 65536"/>
                  <a:gd name="T15" fmla="*/ 0 w 46"/>
                  <a:gd name="T16" fmla="*/ 0 h 51"/>
                  <a:gd name="T17" fmla="*/ 46 w 46"/>
                  <a:gd name="T18" fmla="*/ 51 h 51"/>
                </a:gdLst>
                <a:ahLst/>
                <a:cxnLst>
                  <a:cxn ang="T10">
                    <a:pos x="T0" y="T1"/>
                  </a:cxn>
                  <a:cxn ang="T11">
                    <a:pos x="T2" y="T3"/>
                  </a:cxn>
                  <a:cxn ang="T12">
                    <a:pos x="T4" y="T5"/>
                  </a:cxn>
                  <a:cxn ang="T13">
                    <a:pos x="T6" y="T7"/>
                  </a:cxn>
                  <a:cxn ang="T14">
                    <a:pos x="T8" y="T9"/>
                  </a:cxn>
                </a:cxnLst>
                <a:rect l="T15" t="T16" r="T17" b="T18"/>
                <a:pathLst>
                  <a:path w="46" h="51">
                    <a:moveTo>
                      <a:pt x="45" y="0"/>
                    </a:moveTo>
                    <a:lnTo>
                      <a:pt x="0" y="36"/>
                    </a:lnTo>
                    <a:lnTo>
                      <a:pt x="13" y="50"/>
                    </a:lnTo>
                    <a:lnTo>
                      <a:pt x="45" y="36"/>
                    </a:lnTo>
                    <a:lnTo>
                      <a:pt x="45" y="0"/>
                    </a:lnTo>
                  </a:path>
                </a:pathLst>
              </a:custGeom>
              <a:solidFill>
                <a:schemeClr val="tx1"/>
              </a:solidFill>
              <a:ln w="12700" cap="rnd">
                <a:solidFill>
                  <a:srgbClr val="000000"/>
                </a:solidFill>
                <a:round/>
                <a:headEnd/>
                <a:tailEnd/>
              </a:ln>
            </p:spPr>
            <p:txBody>
              <a:bodyPr/>
              <a:lstStyle/>
              <a:p>
                <a:endParaRPr lang="en-US" dirty="0"/>
              </a:p>
            </p:txBody>
          </p:sp>
          <p:sp>
            <p:nvSpPr>
              <p:cNvPr id="293" name="Freeform 64"/>
              <p:cNvSpPr>
                <a:spLocks/>
              </p:cNvSpPr>
              <p:nvPr/>
            </p:nvSpPr>
            <p:spPr bwMode="auto">
              <a:xfrm>
                <a:off x="2800" y="2022"/>
                <a:ext cx="45" cy="72"/>
              </a:xfrm>
              <a:custGeom>
                <a:avLst/>
                <a:gdLst>
                  <a:gd name="T0" fmla="*/ 44 w 45"/>
                  <a:gd name="T1" fmla="*/ 0 h 72"/>
                  <a:gd name="T2" fmla="*/ 0 w 45"/>
                  <a:gd name="T3" fmla="*/ 47 h 72"/>
                  <a:gd name="T4" fmla="*/ 0 w 45"/>
                  <a:gd name="T5" fmla="*/ 57 h 72"/>
                  <a:gd name="T6" fmla="*/ 33 w 45"/>
                  <a:gd name="T7" fmla="*/ 71 h 72"/>
                  <a:gd name="T8" fmla="*/ 44 w 45"/>
                  <a:gd name="T9" fmla="*/ 71 h 72"/>
                  <a:gd name="T10" fmla="*/ 44 w 45"/>
                  <a:gd name="T11" fmla="*/ 0 h 72"/>
                  <a:gd name="T12" fmla="*/ 0 60000 65536"/>
                  <a:gd name="T13" fmla="*/ 0 60000 65536"/>
                  <a:gd name="T14" fmla="*/ 0 60000 65536"/>
                  <a:gd name="T15" fmla="*/ 0 60000 65536"/>
                  <a:gd name="T16" fmla="*/ 0 60000 65536"/>
                  <a:gd name="T17" fmla="*/ 0 60000 65536"/>
                  <a:gd name="T18" fmla="*/ 0 w 45"/>
                  <a:gd name="T19" fmla="*/ 0 h 72"/>
                  <a:gd name="T20" fmla="*/ 45 w 4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5" h="72">
                    <a:moveTo>
                      <a:pt x="44" y="0"/>
                    </a:moveTo>
                    <a:lnTo>
                      <a:pt x="0" y="47"/>
                    </a:lnTo>
                    <a:lnTo>
                      <a:pt x="0" y="57"/>
                    </a:lnTo>
                    <a:lnTo>
                      <a:pt x="33" y="71"/>
                    </a:lnTo>
                    <a:lnTo>
                      <a:pt x="44" y="71"/>
                    </a:lnTo>
                    <a:lnTo>
                      <a:pt x="44" y="0"/>
                    </a:lnTo>
                  </a:path>
                </a:pathLst>
              </a:custGeom>
              <a:solidFill>
                <a:schemeClr val="tx1"/>
              </a:solidFill>
              <a:ln w="12700" cap="rnd">
                <a:solidFill>
                  <a:srgbClr val="000000"/>
                </a:solidFill>
                <a:round/>
                <a:headEnd/>
                <a:tailEnd/>
              </a:ln>
            </p:spPr>
            <p:txBody>
              <a:bodyPr/>
              <a:lstStyle/>
              <a:p>
                <a:endParaRPr lang="en-US" dirty="0"/>
              </a:p>
            </p:txBody>
          </p:sp>
        </p:grpSp>
        <p:sp>
          <p:nvSpPr>
            <p:cNvPr id="191" name="Freeform 65"/>
            <p:cNvSpPr>
              <a:spLocks/>
            </p:cNvSpPr>
            <p:nvPr/>
          </p:nvSpPr>
          <p:spPr bwMode="auto">
            <a:xfrm>
              <a:off x="4759325" y="4611688"/>
              <a:ext cx="457200" cy="225425"/>
            </a:xfrm>
            <a:custGeom>
              <a:avLst/>
              <a:gdLst>
                <a:gd name="T0" fmla="*/ 0 w 288"/>
                <a:gd name="T1" fmla="*/ 2147483647 h 142"/>
                <a:gd name="T2" fmla="*/ 2147483647 w 288"/>
                <a:gd name="T3" fmla="*/ 0 h 142"/>
                <a:gd name="T4" fmla="*/ 2147483647 w 288"/>
                <a:gd name="T5" fmla="*/ 2147483647 h 142"/>
                <a:gd name="T6" fmla="*/ 2147483647 w 288"/>
                <a:gd name="T7" fmla="*/ 2147483647 h 142"/>
                <a:gd name="T8" fmla="*/ 2147483647 w 288"/>
                <a:gd name="T9" fmla="*/ 2147483647 h 142"/>
                <a:gd name="T10" fmla="*/ 2147483647 w 288"/>
                <a:gd name="T11" fmla="*/ 2147483647 h 142"/>
                <a:gd name="T12" fmla="*/ 2147483647 w 288"/>
                <a:gd name="T13" fmla="*/ 2147483647 h 142"/>
                <a:gd name="T14" fmla="*/ 2147483647 w 288"/>
                <a:gd name="T15" fmla="*/ 2147483647 h 142"/>
                <a:gd name="T16" fmla="*/ 2147483647 w 288"/>
                <a:gd name="T17" fmla="*/ 2147483647 h 142"/>
                <a:gd name="T18" fmla="*/ 2147483647 w 288"/>
                <a:gd name="T19" fmla="*/ 2147483647 h 142"/>
                <a:gd name="T20" fmla="*/ 0 w 288"/>
                <a:gd name="T21" fmla="*/ 2147483647 h 142"/>
                <a:gd name="T22" fmla="*/ 0 w 288"/>
                <a:gd name="T23" fmla="*/ 2147483647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42"/>
                <a:gd name="T38" fmla="*/ 288 w 288"/>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42">
                  <a:moveTo>
                    <a:pt x="0" y="27"/>
                  </a:moveTo>
                  <a:lnTo>
                    <a:pt x="42" y="0"/>
                  </a:lnTo>
                  <a:lnTo>
                    <a:pt x="42" y="26"/>
                  </a:lnTo>
                  <a:lnTo>
                    <a:pt x="255" y="26"/>
                  </a:lnTo>
                  <a:lnTo>
                    <a:pt x="287" y="68"/>
                  </a:lnTo>
                  <a:lnTo>
                    <a:pt x="268" y="80"/>
                  </a:lnTo>
                  <a:lnTo>
                    <a:pt x="286" y="115"/>
                  </a:lnTo>
                  <a:lnTo>
                    <a:pt x="269" y="130"/>
                  </a:lnTo>
                  <a:lnTo>
                    <a:pt x="218" y="130"/>
                  </a:lnTo>
                  <a:lnTo>
                    <a:pt x="218" y="141"/>
                  </a:lnTo>
                  <a:lnTo>
                    <a:pt x="0" y="141"/>
                  </a:lnTo>
                  <a:lnTo>
                    <a:pt x="0" y="27"/>
                  </a:lnTo>
                </a:path>
              </a:pathLst>
            </a:custGeom>
            <a:solidFill>
              <a:srgbClr val="3399FF"/>
            </a:solidFill>
            <a:ln w="12700" cap="rnd">
              <a:solidFill>
                <a:srgbClr val="000000"/>
              </a:solidFill>
              <a:round/>
              <a:headEnd/>
              <a:tailEnd/>
            </a:ln>
          </p:spPr>
          <p:txBody>
            <a:bodyPr/>
            <a:lstStyle/>
            <a:p>
              <a:endParaRPr lang="en-US" dirty="0"/>
            </a:p>
          </p:txBody>
        </p:sp>
        <p:sp>
          <p:nvSpPr>
            <p:cNvPr id="192" name="Freeform 66"/>
            <p:cNvSpPr>
              <a:spLocks/>
            </p:cNvSpPr>
            <p:nvPr/>
          </p:nvSpPr>
          <p:spPr bwMode="auto">
            <a:xfrm>
              <a:off x="4821238" y="4386263"/>
              <a:ext cx="520700" cy="361950"/>
            </a:xfrm>
            <a:custGeom>
              <a:avLst/>
              <a:gdLst>
                <a:gd name="T0" fmla="*/ 0 w 328"/>
                <a:gd name="T1" fmla="*/ 2147483647 h 229"/>
                <a:gd name="T2" fmla="*/ 0 w 328"/>
                <a:gd name="T3" fmla="*/ 2147483647 h 229"/>
                <a:gd name="T4" fmla="*/ 2147483647 w 328"/>
                <a:gd name="T5" fmla="*/ 2147483647 h 229"/>
                <a:gd name="T6" fmla="*/ 2147483647 w 328"/>
                <a:gd name="T7" fmla="*/ 2147483647 h 229"/>
                <a:gd name="T8" fmla="*/ 2147483647 w 328"/>
                <a:gd name="T9" fmla="*/ 2147483647 h 229"/>
                <a:gd name="T10" fmla="*/ 2147483647 w 328"/>
                <a:gd name="T11" fmla="*/ 2147483647 h 229"/>
                <a:gd name="T12" fmla="*/ 2147483647 w 328"/>
                <a:gd name="T13" fmla="*/ 2147483647 h 229"/>
                <a:gd name="T14" fmla="*/ 2147483647 w 328"/>
                <a:gd name="T15" fmla="*/ 2147483647 h 229"/>
                <a:gd name="T16" fmla="*/ 2147483647 w 328"/>
                <a:gd name="T17" fmla="*/ 2147483647 h 229"/>
                <a:gd name="T18" fmla="*/ 2147483647 w 328"/>
                <a:gd name="T19" fmla="*/ 2147483647 h 229"/>
                <a:gd name="T20" fmla="*/ 2147483647 w 328"/>
                <a:gd name="T21" fmla="*/ 0 h 229"/>
                <a:gd name="T22" fmla="*/ 2147483647 w 328"/>
                <a:gd name="T23" fmla="*/ 0 h 229"/>
                <a:gd name="T24" fmla="*/ 2147483647 w 328"/>
                <a:gd name="T25" fmla="*/ 2147483647 h 229"/>
                <a:gd name="T26" fmla="*/ 2147483647 w 328"/>
                <a:gd name="T27" fmla="*/ 2147483647 h 229"/>
                <a:gd name="T28" fmla="*/ 2147483647 w 328"/>
                <a:gd name="T29" fmla="*/ 2147483647 h 229"/>
                <a:gd name="T30" fmla="*/ 2147483647 w 328"/>
                <a:gd name="T31" fmla="*/ 2147483647 h 229"/>
                <a:gd name="T32" fmla="*/ 2147483647 w 328"/>
                <a:gd name="T33" fmla="*/ 2147483647 h 229"/>
                <a:gd name="T34" fmla="*/ 2147483647 w 328"/>
                <a:gd name="T35" fmla="*/ 2147483647 h 229"/>
                <a:gd name="T36" fmla="*/ 0 w 328"/>
                <a:gd name="T37" fmla="*/ 2147483647 h 2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8"/>
                <a:gd name="T58" fmla="*/ 0 h 229"/>
                <a:gd name="T59" fmla="*/ 328 w 328"/>
                <a:gd name="T60" fmla="*/ 229 h 2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8" h="229">
                  <a:moveTo>
                    <a:pt x="0" y="144"/>
                  </a:moveTo>
                  <a:lnTo>
                    <a:pt x="0" y="168"/>
                  </a:lnTo>
                  <a:lnTo>
                    <a:pt x="215" y="168"/>
                  </a:lnTo>
                  <a:lnTo>
                    <a:pt x="248" y="210"/>
                  </a:lnTo>
                  <a:lnTo>
                    <a:pt x="289" y="216"/>
                  </a:lnTo>
                  <a:lnTo>
                    <a:pt x="291" y="228"/>
                  </a:lnTo>
                  <a:lnTo>
                    <a:pt x="319" y="211"/>
                  </a:lnTo>
                  <a:lnTo>
                    <a:pt x="327" y="135"/>
                  </a:lnTo>
                  <a:lnTo>
                    <a:pt x="327" y="82"/>
                  </a:lnTo>
                  <a:lnTo>
                    <a:pt x="314" y="73"/>
                  </a:lnTo>
                  <a:lnTo>
                    <a:pt x="320" y="0"/>
                  </a:lnTo>
                  <a:lnTo>
                    <a:pt x="250" y="0"/>
                  </a:lnTo>
                  <a:lnTo>
                    <a:pt x="175" y="59"/>
                  </a:lnTo>
                  <a:lnTo>
                    <a:pt x="188" y="79"/>
                  </a:lnTo>
                  <a:lnTo>
                    <a:pt x="142" y="105"/>
                  </a:lnTo>
                  <a:lnTo>
                    <a:pt x="84" y="99"/>
                  </a:lnTo>
                  <a:lnTo>
                    <a:pt x="34" y="99"/>
                  </a:lnTo>
                  <a:lnTo>
                    <a:pt x="22" y="126"/>
                  </a:lnTo>
                  <a:lnTo>
                    <a:pt x="0" y="144"/>
                  </a:lnTo>
                </a:path>
              </a:pathLst>
            </a:custGeom>
            <a:solidFill>
              <a:srgbClr val="3399FF"/>
            </a:solidFill>
            <a:ln w="12700" cap="rnd">
              <a:solidFill>
                <a:schemeClr val="tx1"/>
              </a:solidFill>
              <a:round/>
              <a:headEnd/>
              <a:tailEnd/>
            </a:ln>
          </p:spPr>
          <p:txBody>
            <a:bodyPr/>
            <a:lstStyle/>
            <a:p>
              <a:endParaRPr lang="en-US" dirty="0"/>
            </a:p>
          </p:txBody>
        </p:sp>
        <p:sp>
          <p:nvSpPr>
            <p:cNvPr id="193" name="Freeform 67" descr="5%"/>
            <p:cNvSpPr>
              <a:spLocks/>
            </p:cNvSpPr>
            <p:nvPr/>
          </p:nvSpPr>
          <p:spPr bwMode="auto">
            <a:xfrm>
              <a:off x="5316538" y="4386263"/>
              <a:ext cx="193675" cy="185737"/>
            </a:xfrm>
            <a:custGeom>
              <a:avLst/>
              <a:gdLst>
                <a:gd name="T0" fmla="*/ 2147483647 w 122"/>
                <a:gd name="T1" fmla="*/ 0 h 117"/>
                <a:gd name="T2" fmla="*/ 2147483647 w 122"/>
                <a:gd name="T3" fmla="*/ 0 h 117"/>
                <a:gd name="T4" fmla="*/ 2147483647 w 122"/>
                <a:gd name="T5" fmla="*/ 2147483647 h 117"/>
                <a:gd name="T6" fmla="*/ 2147483647 w 122"/>
                <a:gd name="T7" fmla="*/ 2147483647 h 117"/>
                <a:gd name="T8" fmla="*/ 2147483647 w 122"/>
                <a:gd name="T9" fmla="*/ 2147483647 h 117"/>
                <a:gd name="T10" fmla="*/ 2147483647 w 122"/>
                <a:gd name="T11" fmla="*/ 2147483647 h 117"/>
                <a:gd name="T12" fmla="*/ 2147483647 w 122"/>
                <a:gd name="T13" fmla="*/ 2147483647 h 117"/>
                <a:gd name="T14" fmla="*/ 0 w 122"/>
                <a:gd name="T15" fmla="*/ 2147483647 h 117"/>
                <a:gd name="T16" fmla="*/ 2147483647 w 122"/>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17"/>
                <a:gd name="T29" fmla="*/ 122 w 122"/>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17">
                  <a:moveTo>
                    <a:pt x="7" y="0"/>
                  </a:moveTo>
                  <a:lnTo>
                    <a:pt x="121" y="0"/>
                  </a:lnTo>
                  <a:lnTo>
                    <a:pt x="117" y="28"/>
                  </a:lnTo>
                  <a:lnTo>
                    <a:pt x="96" y="34"/>
                  </a:lnTo>
                  <a:lnTo>
                    <a:pt x="65" y="116"/>
                  </a:lnTo>
                  <a:lnTo>
                    <a:pt x="14" y="116"/>
                  </a:lnTo>
                  <a:lnTo>
                    <a:pt x="14" y="80"/>
                  </a:lnTo>
                  <a:lnTo>
                    <a:pt x="0" y="71"/>
                  </a:lnTo>
                  <a:lnTo>
                    <a:pt x="7" y="0"/>
                  </a:lnTo>
                </a:path>
              </a:pathLst>
            </a:custGeom>
            <a:solidFill>
              <a:srgbClr val="FFFFFF"/>
            </a:solidFill>
            <a:ln w="12700" cap="rnd">
              <a:solidFill>
                <a:srgbClr val="000000"/>
              </a:solidFill>
              <a:round/>
              <a:headEnd/>
              <a:tailEnd/>
            </a:ln>
          </p:spPr>
          <p:txBody>
            <a:bodyPr/>
            <a:lstStyle/>
            <a:p>
              <a:endParaRPr lang="en-US" dirty="0"/>
            </a:p>
          </p:txBody>
        </p:sp>
        <p:sp>
          <p:nvSpPr>
            <p:cNvPr id="194" name="Freeform 68" descr="5%"/>
            <p:cNvSpPr>
              <a:spLocks/>
            </p:cNvSpPr>
            <p:nvPr/>
          </p:nvSpPr>
          <p:spPr bwMode="auto">
            <a:xfrm>
              <a:off x="5418138" y="4322763"/>
              <a:ext cx="141287" cy="249237"/>
            </a:xfrm>
            <a:custGeom>
              <a:avLst/>
              <a:gdLst>
                <a:gd name="T0" fmla="*/ 2147483647 w 89"/>
                <a:gd name="T1" fmla="*/ 2147483647 h 157"/>
                <a:gd name="T2" fmla="*/ 2147483647 w 89"/>
                <a:gd name="T3" fmla="*/ 0 h 157"/>
                <a:gd name="T4" fmla="*/ 2147483647 w 89"/>
                <a:gd name="T5" fmla="*/ 2147483647 h 157"/>
                <a:gd name="T6" fmla="*/ 2147483647 w 89"/>
                <a:gd name="T7" fmla="*/ 2147483647 h 157"/>
                <a:gd name="T8" fmla="*/ 0 w 89"/>
                <a:gd name="T9" fmla="*/ 2147483647 h 157"/>
                <a:gd name="T10" fmla="*/ 2147483647 w 89"/>
                <a:gd name="T11" fmla="*/ 2147483647 h 157"/>
                <a:gd name="T12" fmla="*/ 2147483647 w 89"/>
                <a:gd name="T13" fmla="*/ 2147483647 h 157"/>
                <a:gd name="T14" fmla="*/ 2147483647 w 89"/>
                <a:gd name="T15" fmla="*/ 2147483647 h 157"/>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157"/>
                <a:gd name="T26" fmla="*/ 89 w 89"/>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157">
                  <a:moveTo>
                    <a:pt x="55" y="41"/>
                  </a:moveTo>
                  <a:lnTo>
                    <a:pt x="88" y="0"/>
                  </a:lnTo>
                  <a:lnTo>
                    <a:pt x="88" y="143"/>
                  </a:lnTo>
                  <a:lnTo>
                    <a:pt x="56" y="156"/>
                  </a:lnTo>
                  <a:lnTo>
                    <a:pt x="0" y="155"/>
                  </a:lnTo>
                  <a:lnTo>
                    <a:pt x="30" y="76"/>
                  </a:lnTo>
                  <a:lnTo>
                    <a:pt x="52" y="69"/>
                  </a:lnTo>
                  <a:lnTo>
                    <a:pt x="55" y="41"/>
                  </a:lnTo>
                </a:path>
              </a:pathLst>
            </a:custGeom>
            <a:solidFill>
              <a:srgbClr val="FFFFFF"/>
            </a:solidFill>
            <a:ln w="12700" cap="rnd">
              <a:solidFill>
                <a:srgbClr val="000000"/>
              </a:solidFill>
              <a:round/>
              <a:headEnd/>
              <a:tailEnd/>
            </a:ln>
          </p:spPr>
          <p:txBody>
            <a:bodyPr/>
            <a:lstStyle/>
            <a:p>
              <a:endParaRPr lang="en-US" dirty="0"/>
            </a:p>
          </p:txBody>
        </p:sp>
        <p:sp>
          <p:nvSpPr>
            <p:cNvPr id="195" name="Freeform 69" descr="5%"/>
            <p:cNvSpPr>
              <a:spLocks/>
            </p:cNvSpPr>
            <p:nvPr/>
          </p:nvSpPr>
          <p:spPr bwMode="auto">
            <a:xfrm>
              <a:off x="5557838" y="4186238"/>
              <a:ext cx="309562" cy="361950"/>
            </a:xfrm>
            <a:custGeom>
              <a:avLst/>
              <a:gdLst>
                <a:gd name="T0" fmla="*/ 0 w 195"/>
                <a:gd name="T1" fmla="*/ 2147483647 h 228"/>
                <a:gd name="T2" fmla="*/ 0 w 195"/>
                <a:gd name="T3" fmla="*/ 2147483647 h 228"/>
                <a:gd name="T4" fmla="*/ 2147483647 w 195"/>
                <a:gd name="T5" fmla="*/ 2147483647 h 228"/>
                <a:gd name="T6" fmla="*/ 2147483647 w 195"/>
                <a:gd name="T7" fmla="*/ 2147483647 h 228"/>
                <a:gd name="T8" fmla="*/ 2147483647 w 195"/>
                <a:gd name="T9" fmla="*/ 2147483647 h 228"/>
                <a:gd name="T10" fmla="*/ 2147483647 w 195"/>
                <a:gd name="T11" fmla="*/ 2147483647 h 228"/>
                <a:gd name="T12" fmla="*/ 2147483647 w 195"/>
                <a:gd name="T13" fmla="*/ 2147483647 h 228"/>
                <a:gd name="T14" fmla="*/ 2147483647 w 195"/>
                <a:gd name="T15" fmla="*/ 2147483647 h 228"/>
                <a:gd name="T16" fmla="*/ 2147483647 w 195"/>
                <a:gd name="T17" fmla="*/ 2147483647 h 228"/>
                <a:gd name="T18" fmla="*/ 2147483647 w 195"/>
                <a:gd name="T19" fmla="*/ 0 h 228"/>
                <a:gd name="T20" fmla="*/ 2147483647 w 195"/>
                <a:gd name="T21" fmla="*/ 2147483647 h 228"/>
                <a:gd name="T22" fmla="*/ 0 w 195"/>
                <a:gd name="T23" fmla="*/ 2147483647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5"/>
                <a:gd name="T37" fmla="*/ 0 h 228"/>
                <a:gd name="T38" fmla="*/ 195 w 195"/>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5" h="228">
                  <a:moveTo>
                    <a:pt x="0" y="88"/>
                  </a:moveTo>
                  <a:lnTo>
                    <a:pt x="0" y="227"/>
                  </a:lnTo>
                  <a:lnTo>
                    <a:pt x="46" y="206"/>
                  </a:lnTo>
                  <a:lnTo>
                    <a:pt x="51" y="189"/>
                  </a:lnTo>
                  <a:lnTo>
                    <a:pt x="194" y="107"/>
                  </a:lnTo>
                  <a:lnTo>
                    <a:pt x="186" y="77"/>
                  </a:lnTo>
                  <a:lnTo>
                    <a:pt x="160" y="69"/>
                  </a:lnTo>
                  <a:lnTo>
                    <a:pt x="143" y="3"/>
                  </a:lnTo>
                  <a:lnTo>
                    <a:pt x="105" y="12"/>
                  </a:lnTo>
                  <a:lnTo>
                    <a:pt x="84" y="0"/>
                  </a:lnTo>
                  <a:lnTo>
                    <a:pt x="46" y="23"/>
                  </a:lnTo>
                  <a:lnTo>
                    <a:pt x="0" y="88"/>
                  </a:lnTo>
                </a:path>
              </a:pathLst>
            </a:custGeom>
            <a:solidFill>
              <a:srgbClr val="FFFFFF"/>
            </a:solidFill>
            <a:ln w="12700" cap="rnd">
              <a:solidFill>
                <a:srgbClr val="000000"/>
              </a:solidFill>
              <a:round/>
              <a:headEnd/>
              <a:tailEnd/>
            </a:ln>
          </p:spPr>
          <p:txBody>
            <a:bodyPr/>
            <a:lstStyle/>
            <a:p>
              <a:endParaRPr lang="en-US" dirty="0"/>
            </a:p>
          </p:txBody>
        </p:sp>
        <p:sp>
          <p:nvSpPr>
            <p:cNvPr id="196" name="Freeform 70"/>
            <p:cNvSpPr>
              <a:spLocks/>
            </p:cNvSpPr>
            <p:nvPr/>
          </p:nvSpPr>
          <p:spPr bwMode="auto">
            <a:xfrm>
              <a:off x="5330825" y="4557713"/>
              <a:ext cx="295275" cy="133350"/>
            </a:xfrm>
            <a:custGeom>
              <a:avLst/>
              <a:gdLst>
                <a:gd name="T0" fmla="*/ 2147483647 w 186"/>
                <a:gd name="T1" fmla="*/ 2147483647 h 84"/>
                <a:gd name="T2" fmla="*/ 2147483647 w 186"/>
                <a:gd name="T3" fmla="*/ 2147483647 h 84"/>
                <a:gd name="T4" fmla="*/ 2147483647 w 186"/>
                <a:gd name="T5" fmla="*/ 0 h 84"/>
                <a:gd name="T6" fmla="*/ 2147483647 w 186"/>
                <a:gd name="T7" fmla="*/ 2147483647 h 84"/>
                <a:gd name="T8" fmla="*/ 2147483647 w 186"/>
                <a:gd name="T9" fmla="*/ 2147483647 h 84"/>
                <a:gd name="T10" fmla="*/ 2147483647 w 186"/>
                <a:gd name="T11" fmla="*/ 2147483647 h 84"/>
                <a:gd name="T12" fmla="*/ 2147483647 w 186"/>
                <a:gd name="T13" fmla="*/ 2147483647 h 84"/>
                <a:gd name="T14" fmla="*/ 2147483647 w 186"/>
                <a:gd name="T15" fmla="*/ 2147483647 h 84"/>
                <a:gd name="T16" fmla="*/ 2147483647 w 186"/>
                <a:gd name="T17" fmla="*/ 2147483647 h 84"/>
                <a:gd name="T18" fmla="*/ 0 w 186"/>
                <a:gd name="T19" fmla="*/ 2147483647 h 84"/>
                <a:gd name="T20" fmla="*/ 2147483647 w 186"/>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
                <a:gd name="T34" fmla="*/ 0 h 84"/>
                <a:gd name="T35" fmla="*/ 186 w 186"/>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 h="84">
                  <a:moveTo>
                    <a:pt x="6" y="10"/>
                  </a:moveTo>
                  <a:lnTo>
                    <a:pt x="111" y="10"/>
                  </a:lnTo>
                  <a:lnTo>
                    <a:pt x="138" y="0"/>
                  </a:lnTo>
                  <a:lnTo>
                    <a:pt x="150" y="22"/>
                  </a:lnTo>
                  <a:lnTo>
                    <a:pt x="134" y="35"/>
                  </a:lnTo>
                  <a:lnTo>
                    <a:pt x="157" y="71"/>
                  </a:lnTo>
                  <a:lnTo>
                    <a:pt x="185" y="71"/>
                  </a:lnTo>
                  <a:lnTo>
                    <a:pt x="146" y="83"/>
                  </a:lnTo>
                  <a:lnTo>
                    <a:pt x="110" y="55"/>
                  </a:lnTo>
                  <a:lnTo>
                    <a:pt x="0" y="55"/>
                  </a:lnTo>
                  <a:lnTo>
                    <a:pt x="6" y="10"/>
                  </a:lnTo>
                </a:path>
              </a:pathLst>
            </a:custGeom>
            <a:solidFill>
              <a:srgbClr val="3399FF"/>
            </a:solidFill>
            <a:ln w="12700" cap="rnd">
              <a:solidFill>
                <a:srgbClr val="000000"/>
              </a:solidFill>
              <a:round/>
              <a:headEnd/>
              <a:tailEnd/>
            </a:ln>
          </p:spPr>
          <p:txBody>
            <a:bodyPr/>
            <a:lstStyle/>
            <a:p>
              <a:endParaRPr lang="en-US" dirty="0"/>
            </a:p>
          </p:txBody>
        </p:sp>
        <p:sp>
          <p:nvSpPr>
            <p:cNvPr id="197" name="Freeform 71" descr="5%"/>
            <p:cNvSpPr>
              <a:spLocks/>
            </p:cNvSpPr>
            <p:nvPr/>
          </p:nvSpPr>
          <p:spPr bwMode="auto">
            <a:xfrm>
              <a:off x="5467350" y="4643438"/>
              <a:ext cx="60325" cy="61912"/>
            </a:xfrm>
            <a:custGeom>
              <a:avLst/>
              <a:gdLst>
                <a:gd name="T0" fmla="*/ 0 w 38"/>
                <a:gd name="T1" fmla="*/ 0 h 39"/>
                <a:gd name="T2" fmla="*/ 2147483647 w 38"/>
                <a:gd name="T3" fmla="*/ 0 h 39"/>
                <a:gd name="T4" fmla="*/ 2147483647 w 38"/>
                <a:gd name="T5" fmla="*/ 2147483647 h 39"/>
                <a:gd name="T6" fmla="*/ 2147483647 w 38"/>
                <a:gd name="T7" fmla="*/ 2147483647 h 39"/>
                <a:gd name="T8" fmla="*/ 0 w 38"/>
                <a:gd name="T9" fmla="*/ 2147483647 h 39"/>
                <a:gd name="T10" fmla="*/ 0 w 38"/>
                <a:gd name="T11" fmla="*/ 0 h 39"/>
                <a:gd name="T12" fmla="*/ 0 60000 65536"/>
                <a:gd name="T13" fmla="*/ 0 60000 65536"/>
                <a:gd name="T14" fmla="*/ 0 60000 65536"/>
                <a:gd name="T15" fmla="*/ 0 60000 65536"/>
                <a:gd name="T16" fmla="*/ 0 60000 65536"/>
                <a:gd name="T17" fmla="*/ 0 60000 65536"/>
                <a:gd name="T18" fmla="*/ 0 w 38"/>
                <a:gd name="T19" fmla="*/ 0 h 39"/>
                <a:gd name="T20" fmla="*/ 38 w 38"/>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8" h="39">
                  <a:moveTo>
                    <a:pt x="0" y="0"/>
                  </a:moveTo>
                  <a:lnTo>
                    <a:pt x="25" y="0"/>
                  </a:lnTo>
                  <a:lnTo>
                    <a:pt x="37" y="11"/>
                  </a:lnTo>
                  <a:lnTo>
                    <a:pt x="23" y="36"/>
                  </a:lnTo>
                  <a:lnTo>
                    <a:pt x="0" y="38"/>
                  </a:lnTo>
                  <a:lnTo>
                    <a:pt x="0" y="0"/>
                  </a:lnTo>
                </a:path>
              </a:pathLst>
            </a:custGeom>
            <a:pattFill prst="pct5">
              <a:fgClr>
                <a:schemeClr val="tx1"/>
              </a:fgClr>
              <a:bgClr>
                <a:srgbClr val="FFFFFF"/>
              </a:bgClr>
            </a:pattFill>
            <a:ln w="12700" cap="rnd">
              <a:solidFill>
                <a:srgbClr val="000000"/>
              </a:solidFill>
              <a:round/>
              <a:headEnd/>
              <a:tailEnd/>
            </a:ln>
          </p:spPr>
          <p:txBody>
            <a:bodyPr/>
            <a:lstStyle/>
            <a:p>
              <a:endParaRPr lang="en-US" dirty="0"/>
            </a:p>
          </p:txBody>
        </p:sp>
        <p:sp>
          <p:nvSpPr>
            <p:cNvPr id="198" name="Freeform 72"/>
            <p:cNvSpPr>
              <a:spLocks/>
            </p:cNvSpPr>
            <p:nvPr/>
          </p:nvSpPr>
          <p:spPr bwMode="auto">
            <a:xfrm>
              <a:off x="5326063" y="4643438"/>
              <a:ext cx="142875" cy="76200"/>
            </a:xfrm>
            <a:custGeom>
              <a:avLst/>
              <a:gdLst>
                <a:gd name="T0" fmla="*/ 2147483647 w 90"/>
                <a:gd name="T1" fmla="*/ 0 h 48"/>
                <a:gd name="T2" fmla="*/ 2147483647 w 90"/>
                <a:gd name="T3" fmla="*/ 0 h 48"/>
                <a:gd name="T4" fmla="*/ 2147483647 w 90"/>
                <a:gd name="T5" fmla="*/ 2147483647 h 48"/>
                <a:gd name="T6" fmla="*/ 0 w 90"/>
                <a:gd name="T7" fmla="*/ 2147483647 h 48"/>
                <a:gd name="T8" fmla="*/ 2147483647 w 90"/>
                <a:gd name="T9" fmla="*/ 0 h 48"/>
                <a:gd name="T10" fmla="*/ 0 60000 65536"/>
                <a:gd name="T11" fmla="*/ 0 60000 65536"/>
                <a:gd name="T12" fmla="*/ 0 60000 65536"/>
                <a:gd name="T13" fmla="*/ 0 60000 65536"/>
                <a:gd name="T14" fmla="*/ 0 60000 65536"/>
                <a:gd name="T15" fmla="*/ 0 w 90"/>
                <a:gd name="T16" fmla="*/ 0 h 48"/>
                <a:gd name="T17" fmla="*/ 90 w 90"/>
                <a:gd name="T18" fmla="*/ 48 h 48"/>
              </a:gdLst>
              <a:ahLst/>
              <a:cxnLst>
                <a:cxn ang="T10">
                  <a:pos x="T0" y="T1"/>
                </a:cxn>
                <a:cxn ang="T11">
                  <a:pos x="T2" y="T3"/>
                </a:cxn>
                <a:cxn ang="T12">
                  <a:pos x="T4" y="T5"/>
                </a:cxn>
                <a:cxn ang="T13">
                  <a:pos x="T6" y="T7"/>
                </a:cxn>
                <a:cxn ang="T14">
                  <a:pos x="T8" y="T9"/>
                </a:cxn>
              </a:cxnLst>
              <a:rect l="T15" t="T16" r="T17" b="T18"/>
              <a:pathLst>
                <a:path w="90" h="48">
                  <a:moveTo>
                    <a:pt x="4" y="0"/>
                  </a:moveTo>
                  <a:lnTo>
                    <a:pt x="89" y="0"/>
                  </a:lnTo>
                  <a:lnTo>
                    <a:pt x="89" y="37"/>
                  </a:lnTo>
                  <a:lnTo>
                    <a:pt x="0" y="47"/>
                  </a:lnTo>
                  <a:lnTo>
                    <a:pt x="4" y="0"/>
                  </a:lnTo>
                </a:path>
              </a:pathLst>
            </a:custGeom>
            <a:solidFill>
              <a:srgbClr val="3399FF"/>
            </a:solidFill>
            <a:ln w="12700" cap="rnd">
              <a:solidFill>
                <a:srgbClr val="000000"/>
              </a:solidFill>
              <a:round/>
              <a:headEnd/>
              <a:tailEnd/>
            </a:ln>
          </p:spPr>
          <p:txBody>
            <a:bodyPr/>
            <a:lstStyle/>
            <a:p>
              <a:endParaRPr lang="en-US" dirty="0"/>
            </a:p>
          </p:txBody>
        </p:sp>
        <p:sp>
          <p:nvSpPr>
            <p:cNvPr id="199" name="Freeform 73"/>
            <p:cNvSpPr>
              <a:spLocks/>
            </p:cNvSpPr>
            <p:nvPr/>
          </p:nvSpPr>
          <p:spPr bwMode="auto">
            <a:xfrm>
              <a:off x="5157788" y="4718050"/>
              <a:ext cx="130175" cy="185738"/>
            </a:xfrm>
            <a:custGeom>
              <a:avLst/>
              <a:gdLst>
                <a:gd name="T0" fmla="*/ 2147483647 w 82"/>
                <a:gd name="T1" fmla="*/ 0 h 117"/>
                <a:gd name="T2" fmla="*/ 2147483647 w 82"/>
                <a:gd name="T3" fmla="*/ 2147483647 h 117"/>
                <a:gd name="T4" fmla="*/ 2147483647 w 82"/>
                <a:gd name="T5" fmla="*/ 2147483647 h 117"/>
                <a:gd name="T6" fmla="*/ 2147483647 w 82"/>
                <a:gd name="T7" fmla="*/ 2147483647 h 117"/>
                <a:gd name="T8" fmla="*/ 0 w 82"/>
                <a:gd name="T9" fmla="*/ 2147483647 h 117"/>
                <a:gd name="T10" fmla="*/ 2147483647 w 82"/>
                <a:gd name="T11" fmla="*/ 2147483647 h 117"/>
                <a:gd name="T12" fmla="*/ 2147483647 w 82"/>
                <a:gd name="T13" fmla="*/ 2147483647 h 117"/>
                <a:gd name="T14" fmla="*/ 2147483647 w 82"/>
                <a:gd name="T15" fmla="*/ 2147483647 h 117"/>
                <a:gd name="T16" fmla="*/ 2147483647 w 82"/>
                <a:gd name="T17" fmla="*/ 2147483647 h 117"/>
                <a:gd name="T18" fmla="*/ 2147483647 w 82"/>
                <a:gd name="T19" fmla="*/ 2147483647 h 117"/>
                <a:gd name="T20" fmla="*/ 2147483647 w 82"/>
                <a:gd name="T21" fmla="*/ 2147483647 h 117"/>
                <a:gd name="T22" fmla="*/ 2147483647 w 82"/>
                <a:gd name="T23" fmla="*/ 0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17"/>
                <a:gd name="T38" fmla="*/ 82 w 82"/>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17">
                  <a:moveTo>
                    <a:pt x="38" y="0"/>
                  </a:moveTo>
                  <a:lnTo>
                    <a:pt x="19" y="13"/>
                  </a:lnTo>
                  <a:lnTo>
                    <a:pt x="35" y="47"/>
                  </a:lnTo>
                  <a:lnTo>
                    <a:pt x="19" y="62"/>
                  </a:lnTo>
                  <a:lnTo>
                    <a:pt x="0" y="80"/>
                  </a:lnTo>
                  <a:lnTo>
                    <a:pt x="35" y="116"/>
                  </a:lnTo>
                  <a:lnTo>
                    <a:pt x="71" y="80"/>
                  </a:lnTo>
                  <a:lnTo>
                    <a:pt x="81" y="39"/>
                  </a:lnTo>
                  <a:lnTo>
                    <a:pt x="68" y="37"/>
                  </a:lnTo>
                  <a:lnTo>
                    <a:pt x="80" y="16"/>
                  </a:lnTo>
                  <a:lnTo>
                    <a:pt x="78" y="5"/>
                  </a:lnTo>
                  <a:lnTo>
                    <a:pt x="38" y="0"/>
                  </a:lnTo>
                </a:path>
              </a:pathLst>
            </a:custGeom>
            <a:solidFill>
              <a:srgbClr val="3399FF"/>
            </a:solidFill>
            <a:ln w="12700" cap="rnd">
              <a:solidFill>
                <a:schemeClr val="tx1"/>
              </a:solidFill>
              <a:round/>
              <a:headEnd/>
              <a:tailEnd/>
            </a:ln>
          </p:spPr>
          <p:txBody>
            <a:bodyPr/>
            <a:lstStyle/>
            <a:p>
              <a:endParaRPr lang="en-US" dirty="0"/>
            </a:p>
          </p:txBody>
        </p:sp>
        <p:sp>
          <p:nvSpPr>
            <p:cNvPr id="200" name="Freeform 74"/>
            <p:cNvSpPr>
              <a:spLocks/>
            </p:cNvSpPr>
            <p:nvPr/>
          </p:nvSpPr>
          <p:spPr bwMode="auto">
            <a:xfrm>
              <a:off x="5106988" y="4814888"/>
              <a:ext cx="95250" cy="131762"/>
            </a:xfrm>
            <a:custGeom>
              <a:avLst/>
              <a:gdLst>
                <a:gd name="T0" fmla="*/ 2147483647 w 60"/>
                <a:gd name="T1" fmla="*/ 0 h 83"/>
                <a:gd name="T2" fmla="*/ 0 w 60"/>
                <a:gd name="T3" fmla="*/ 0 h 83"/>
                <a:gd name="T4" fmla="*/ 0 w 60"/>
                <a:gd name="T5" fmla="*/ 2147483647 h 83"/>
                <a:gd name="T6" fmla="*/ 2147483647 w 60"/>
                <a:gd name="T7" fmla="*/ 2147483647 h 83"/>
                <a:gd name="T8" fmla="*/ 2147483647 w 60"/>
                <a:gd name="T9" fmla="*/ 2147483647 h 83"/>
                <a:gd name="T10" fmla="*/ 2147483647 w 60"/>
                <a:gd name="T11" fmla="*/ 2147483647 h 83"/>
                <a:gd name="T12" fmla="*/ 2147483647 w 60"/>
                <a:gd name="T13" fmla="*/ 2147483647 h 83"/>
                <a:gd name="T14" fmla="*/ 2147483647 w 60"/>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83"/>
                <a:gd name="T26" fmla="*/ 60 w 60"/>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83">
                  <a:moveTo>
                    <a:pt x="51" y="0"/>
                  </a:moveTo>
                  <a:lnTo>
                    <a:pt x="0" y="0"/>
                  </a:lnTo>
                  <a:lnTo>
                    <a:pt x="0" y="82"/>
                  </a:lnTo>
                  <a:lnTo>
                    <a:pt x="49" y="82"/>
                  </a:lnTo>
                  <a:lnTo>
                    <a:pt x="59" y="69"/>
                  </a:lnTo>
                  <a:lnTo>
                    <a:pt x="34" y="44"/>
                  </a:lnTo>
                  <a:lnTo>
                    <a:pt x="34" y="21"/>
                  </a:lnTo>
                  <a:lnTo>
                    <a:pt x="51" y="0"/>
                  </a:lnTo>
                </a:path>
              </a:pathLst>
            </a:custGeom>
            <a:solidFill>
              <a:srgbClr val="C0C0C0"/>
            </a:solidFill>
            <a:ln w="12700" cap="rnd">
              <a:solidFill>
                <a:srgbClr val="000000"/>
              </a:solidFill>
              <a:round/>
              <a:headEnd/>
              <a:tailEnd/>
            </a:ln>
          </p:spPr>
          <p:txBody>
            <a:bodyPr/>
            <a:lstStyle/>
            <a:p>
              <a:endParaRPr lang="en-US" dirty="0"/>
            </a:p>
          </p:txBody>
        </p:sp>
        <p:sp>
          <p:nvSpPr>
            <p:cNvPr id="201" name="Freeform 75"/>
            <p:cNvSpPr>
              <a:spLocks/>
            </p:cNvSpPr>
            <p:nvPr/>
          </p:nvSpPr>
          <p:spPr bwMode="auto">
            <a:xfrm>
              <a:off x="4833938" y="4837113"/>
              <a:ext cx="357187" cy="180975"/>
            </a:xfrm>
            <a:custGeom>
              <a:avLst/>
              <a:gdLst>
                <a:gd name="T0" fmla="*/ 0 w 225"/>
                <a:gd name="T1" fmla="*/ 0 h 114"/>
                <a:gd name="T2" fmla="*/ 2147483647 w 225"/>
                <a:gd name="T3" fmla="*/ 0 h 114"/>
                <a:gd name="T4" fmla="*/ 2147483647 w 225"/>
                <a:gd name="T5" fmla="*/ 2147483647 h 114"/>
                <a:gd name="T6" fmla="*/ 2147483647 w 225"/>
                <a:gd name="T7" fmla="*/ 2147483647 h 114"/>
                <a:gd name="T8" fmla="*/ 2147483647 w 225"/>
                <a:gd name="T9" fmla="*/ 2147483647 h 114"/>
                <a:gd name="T10" fmla="*/ 2147483647 w 225"/>
                <a:gd name="T11" fmla="*/ 2147483647 h 114"/>
                <a:gd name="T12" fmla="*/ 2147483647 w 225"/>
                <a:gd name="T13" fmla="*/ 2147483647 h 114"/>
                <a:gd name="T14" fmla="*/ 2147483647 w 225"/>
                <a:gd name="T15" fmla="*/ 2147483647 h 114"/>
                <a:gd name="T16" fmla="*/ 2147483647 w 225"/>
                <a:gd name="T17" fmla="*/ 2147483647 h 114"/>
                <a:gd name="T18" fmla="*/ 0 w 225"/>
                <a:gd name="T19" fmla="*/ 2147483647 h 114"/>
                <a:gd name="T20" fmla="*/ 0 w 225"/>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
                <a:gd name="T34" fmla="*/ 0 h 114"/>
                <a:gd name="T35" fmla="*/ 225 w 225"/>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 h="114">
                  <a:moveTo>
                    <a:pt x="0" y="0"/>
                  </a:moveTo>
                  <a:lnTo>
                    <a:pt x="174" y="0"/>
                  </a:lnTo>
                  <a:lnTo>
                    <a:pt x="174" y="70"/>
                  </a:lnTo>
                  <a:lnTo>
                    <a:pt x="224" y="70"/>
                  </a:lnTo>
                  <a:lnTo>
                    <a:pt x="195" y="113"/>
                  </a:lnTo>
                  <a:lnTo>
                    <a:pt x="136" y="100"/>
                  </a:lnTo>
                  <a:lnTo>
                    <a:pt x="116" y="44"/>
                  </a:lnTo>
                  <a:lnTo>
                    <a:pt x="109" y="31"/>
                  </a:lnTo>
                  <a:lnTo>
                    <a:pt x="67" y="20"/>
                  </a:lnTo>
                  <a:lnTo>
                    <a:pt x="0" y="45"/>
                  </a:lnTo>
                  <a:lnTo>
                    <a:pt x="0" y="0"/>
                  </a:lnTo>
                </a:path>
              </a:pathLst>
            </a:custGeom>
            <a:solidFill>
              <a:srgbClr val="C0C0C0"/>
            </a:solidFill>
            <a:ln w="12700" cap="rnd">
              <a:solidFill>
                <a:srgbClr val="000000"/>
              </a:solidFill>
              <a:round/>
              <a:headEnd/>
              <a:tailEnd/>
            </a:ln>
          </p:spPr>
          <p:txBody>
            <a:bodyPr/>
            <a:lstStyle/>
            <a:p>
              <a:endParaRPr lang="en-US" dirty="0"/>
            </a:p>
          </p:txBody>
        </p:sp>
        <p:sp>
          <p:nvSpPr>
            <p:cNvPr id="202" name="Freeform 76"/>
            <p:cNvSpPr>
              <a:spLocks/>
            </p:cNvSpPr>
            <p:nvPr/>
          </p:nvSpPr>
          <p:spPr bwMode="auto">
            <a:xfrm>
              <a:off x="2960688" y="4818063"/>
              <a:ext cx="603250" cy="247650"/>
            </a:xfrm>
            <a:custGeom>
              <a:avLst/>
              <a:gdLst>
                <a:gd name="T0" fmla="*/ 0 w 380"/>
                <a:gd name="T1" fmla="*/ 0 h 155"/>
                <a:gd name="T2" fmla="*/ 2147483647 w 380"/>
                <a:gd name="T3" fmla="*/ 0 h 155"/>
                <a:gd name="T4" fmla="*/ 2147483647 w 380"/>
                <a:gd name="T5" fmla="*/ 2147483647 h 155"/>
                <a:gd name="T6" fmla="*/ 2147483647 w 380"/>
                <a:gd name="T7" fmla="*/ 2147483647 h 155"/>
                <a:gd name="T8" fmla="*/ 2147483647 w 380"/>
                <a:gd name="T9" fmla="*/ 2147483647 h 155"/>
                <a:gd name="T10" fmla="*/ 2147483647 w 380"/>
                <a:gd name="T11" fmla="*/ 2147483647 h 155"/>
                <a:gd name="T12" fmla="*/ 0 w 380"/>
                <a:gd name="T13" fmla="*/ 2147483647 h 155"/>
                <a:gd name="T14" fmla="*/ 0 w 380"/>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380"/>
                <a:gd name="T25" fmla="*/ 0 h 155"/>
                <a:gd name="T26" fmla="*/ 380 w 380"/>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0" h="155">
                  <a:moveTo>
                    <a:pt x="0" y="0"/>
                  </a:moveTo>
                  <a:lnTo>
                    <a:pt x="359" y="0"/>
                  </a:lnTo>
                  <a:lnTo>
                    <a:pt x="369" y="11"/>
                  </a:lnTo>
                  <a:lnTo>
                    <a:pt x="354" y="24"/>
                  </a:lnTo>
                  <a:lnTo>
                    <a:pt x="379" y="43"/>
                  </a:lnTo>
                  <a:lnTo>
                    <a:pt x="379" y="154"/>
                  </a:lnTo>
                  <a:lnTo>
                    <a:pt x="0" y="154"/>
                  </a:lnTo>
                  <a:lnTo>
                    <a:pt x="0" y="0"/>
                  </a:lnTo>
                </a:path>
              </a:pathLst>
            </a:custGeom>
            <a:solidFill>
              <a:srgbClr val="3399FF"/>
            </a:solidFill>
            <a:ln w="12700" cap="rnd">
              <a:solidFill>
                <a:srgbClr val="000000"/>
              </a:solidFill>
              <a:round/>
              <a:headEnd/>
              <a:tailEnd/>
            </a:ln>
          </p:spPr>
          <p:txBody>
            <a:bodyPr/>
            <a:lstStyle/>
            <a:p>
              <a:endParaRPr lang="en-US" dirty="0"/>
            </a:p>
          </p:txBody>
        </p:sp>
        <p:sp>
          <p:nvSpPr>
            <p:cNvPr id="203" name="Freeform 77" descr="5%"/>
            <p:cNvSpPr>
              <a:spLocks/>
            </p:cNvSpPr>
            <p:nvPr/>
          </p:nvSpPr>
          <p:spPr bwMode="auto">
            <a:xfrm>
              <a:off x="2811463" y="4297363"/>
              <a:ext cx="622300" cy="312737"/>
            </a:xfrm>
            <a:custGeom>
              <a:avLst/>
              <a:gdLst>
                <a:gd name="T0" fmla="*/ 0 w 392"/>
                <a:gd name="T1" fmla="*/ 0 h 197"/>
                <a:gd name="T2" fmla="*/ 2147483647 w 392"/>
                <a:gd name="T3" fmla="*/ 0 h 197"/>
                <a:gd name="T4" fmla="*/ 2147483647 w 392"/>
                <a:gd name="T5" fmla="*/ 2147483647 h 197"/>
                <a:gd name="T6" fmla="*/ 2147483647 w 392"/>
                <a:gd name="T7" fmla="*/ 2147483647 h 197"/>
                <a:gd name="T8" fmla="*/ 2147483647 w 392"/>
                <a:gd name="T9" fmla="*/ 2147483647 h 197"/>
                <a:gd name="T10" fmla="*/ 2147483647 w 392"/>
                <a:gd name="T11" fmla="*/ 2147483647 h 197"/>
                <a:gd name="T12" fmla="*/ 2147483647 w 392"/>
                <a:gd name="T13" fmla="*/ 2147483647 h 197"/>
                <a:gd name="T14" fmla="*/ 2147483647 w 392"/>
                <a:gd name="T15" fmla="*/ 2147483647 h 197"/>
                <a:gd name="T16" fmla="*/ 2147483647 w 392"/>
                <a:gd name="T17" fmla="*/ 2147483647 h 197"/>
                <a:gd name="T18" fmla="*/ 2147483647 w 392"/>
                <a:gd name="T19" fmla="*/ 2147483647 h 197"/>
                <a:gd name="T20" fmla="*/ 0 w 392"/>
                <a:gd name="T21" fmla="*/ 2147483647 h 197"/>
                <a:gd name="T22" fmla="*/ 0 w 392"/>
                <a:gd name="T23" fmla="*/ 0 h 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2"/>
                <a:gd name="T37" fmla="*/ 0 h 197"/>
                <a:gd name="T38" fmla="*/ 392 w 392"/>
                <a:gd name="T39" fmla="*/ 197 h 1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2" h="197">
                  <a:moveTo>
                    <a:pt x="0" y="0"/>
                  </a:moveTo>
                  <a:lnTo>
                    <a:pt x="384" y="0"/>
                  </a:lnTo>
                  <a:lnTo>
                    <a:pt x="384" y="15"/>
                  </a:lnTo>
                  <a:lnTo>
                    <a:pt x="366" y="31"/>
                  </a:lnTo>
                  <a:lnTo>
                    <a:pt x="391" y="55"/>
                  </a:lnTo>
                  <a:lnTo>
                    <a:pt x="391" y="140"/>
                  </a:lnTo>
                  <a:lnTo>
                    <a:pt x="374" y="140"/>
                  </a:lnTo>
                  <a:lnTo>
                    <a:pt x="374" y="196"/>
                  </a:lnTo>
                  <a:lnTo>
                    <a:pt x="308" y="178"/>
                  </a:lnTo>
                  <a:lnTo>
                    <a:pt x="280" y="165"/>
                  </a:lnTo>
                  <a:lnTo>
                    <a:pt x="0" y="165"/>
                  </a:lnTo>
                  <a:lnTo>
                    <a:pt x="0" y="0"/>
                  </a:lnTo>
                </a:path>
              </a:pathLst>
            </a:custGeom>
            <a:solidFill>
              <a:srgbClr val="FFFFFF"/>
            </a:solidFill>
            <a:ln w="12700" cap="rnd">
              <a:solidFill>
                <a:srgbClr val="000000"/>
              </a:solidFill>
              <a:round/>
              <a:headEnd/>
              <a:tailEnd/>
            </a:ln>
          </p:spPr>
          <p:txBody>
            <a:bodyPr/>
            <a:lstStyle/>
            <a:p>
              <a:endParaRPr lang="en-US" dirty="0"/>
            </a:p>
          </p:txBody>
        </p:sp>
        <p:sp>
          <p:nvSpPr>
            <p:cNvPr id="204" name="Freeform 78"/>
            <p:cNvSpPr>
              <a:spLocks/>
            </p:cNvSpPr>
            <p:nvPr/>
          </p:nvSpPr>
          <p:spPr bwMode="auto">
            <a:xfrm>
              <a:off x="3405188" y="4519613"/>
              <a:ext cx="546100" cy="242887"/>
            </a:xfrm>
            <a:custGeom>
              <a:avLst/>
              <a:gdLst>
                <a:gd name="T0" fmla="*/ 0 w 344"/>
                <a:gd name="T1" fmla="*/ 0 h 153"/>
                <a:gd name="T2" fmla="*/ 2147483647 w 344"/>
                <a:gd name="T3" fmla="*/ 0 h 153"/>
                <a:gd name="T4" fmla="*/ 2147483647 w 344"/>
                <a:gd name="T5" fmla="*/ 2147483647 h 153"/>
                <a:gd name="T6" fmla="*/ 2147483647 w 344"/>
                <a:gd name="T7" fmla="*/ 2147483647 h 153"/>
                <a:gd name="T8" fmla="*/ 2147483647 w 344"/>
                <a:gd name="T9" fmla="*/ 2147483647 h 153"/>
                <a:gd name="T10" fmla="*/ 2147483647 w 344"/>
                <a:gd name="T11" fmla="*/ 2147483647 h 153"/>
                <a:gd name="T12" fmla="*/ 2147483647 w 344"/>
                <a:gd name="T13" fmla="*/ 2147483647 h 153"/>
                <a:gd name="T14" fmla="*/ 2147483647 w 344"/>
                <a:gd name="T15" fmla="*/ 2147483647 h 153"/>
                <a:gd name="T16" fmla="*/ 2147483647 w 344"/>
                <a:gd name="T17" fmla="*/ 2147483647 h 153"/>
                <a:gd name="T18" fmla="*/ 2147483647 w 344"/>
                <a:gd name="T19" fmla="*/ 2147483647 h 153"/>
                <a:gd name="T20" fmla="*/ 0 w 344"/>
                <a:gd name="T21" fmla="*/ 2147483647 h 153"/>
                <a:gd name="T22" fmla="*/ 0 w 344"/>
                <a:gd name="T23" fmla="*/ 0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4"/>
                <a:gd name="T37" fmla="*/ 0 h 153"/>
                <a:gd name="T38" fmla="*/ 344 w 344"/>
                <a:gd name="T39" fmla="*/ 153 h 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4" h="153">
                  <a:moveTo>
                    <a:pt x="0" y="0"/>
                  </a:moveTo>
                  <a:lnTo>
                    <a:pt x="291" y="0"/>
                  </a:lnTo>
                  <a:lnTo>
                    <a:pt x="301" y="18"/>
                  </a:lnTo>
                  <a:lnTo>
                    <a:pt x="300" y="39"/>
                  </a:lnTo>
                  <a:lnTo>
                    <a:pt x="328" y="58"/>
                  </a:lnTo>
                  <a:lnTo>
                    <a:pt x="343" y="84"/>
                  </a:lnTo>
                  <a:lnTo>
                    <a:pt x="301" y="108"/>
                  </a:lnTo>
                  <a:lnTo>
                    <a:pt x="309" y="124"/>
                  </a:lnTo>
                  <a:lnTo>
                    <a:pt x="274" y="152"/>
                  </a:lnTo>
                  <a:lnTo>
                    <a:pt x="41" y="152"/>
                  </a:lnTo>
                  <a:lnTo>
                    <a:pt x="0" y="55"/>
                  </a:lnTo>
                  <a:lnTo>
                    <a:pt x="0" y="0"/>
                  </a:lnTo>
                </a:path>
              </a:pathLst>
            </a:custGeom>
            <a:solidFill>
              <a:srgbClr val="C0C0C0"/>
            </a:solidFill>
            <a:ln w="12700" cap="rnd">
              <a:solidFill>
                <a:srgbClr val="000000"/>
              </a:solidFill>
              <a:round/>
              <a:headEnd/>
              <a:tailEnd/>
            </a:ln>
          </p:spPr>
          <p:txBody>
            <a:bodyPr/>
            <a:lstStyle/>
            <a:p>
              <a:endParaRPr lang="en-US" dirty="0"/>
            </a:p>
          </p:txBody>
        </p:sp>
        <p:sp>
          <p:nvSpPr>
            <p:cNvPr id="205" name="Freeform 79"/>
            <p:cNvSpPr>
              <a:spLocks/>
            </p:cNvSpPr>
            <p:nvPr/>
          </p:nvSpPr>
          <p:spPr bwMode="auto">
            <a:xfrm>
              <a:off x="3360738" y="4038600"/>
              <a:ext cx="560387" cy="484188"/>
            </a:xfrm>
            <a:custGeom>
              <a:avLst/>
              <a:gdLst>
                <a:gd name="T0" fmla="*/ 0 w 353"/>
                <a:gd name="T1" fmla="*/ 0 h 305"/>
                <a:gd name="T2" fmla="*/ 2147483647 w 353"/>
                <a:gd name="T3" fmla="*/ 0 h 305"/>
                <a:gd name="T4" fmla="*/ 2147483647 w 353"/>
                <a:gd name="T5" fmla="*/ 2147483647 h 305"/>
                <a:gd name="T6" fmla="*/ 2147483647 w 353"/>
                <a:gd name="T7" fmla="*/ 2147483647 h 305"/>
                <a:gd name="T8" fmla="*/ 2147483647 w 353"/>
                <a:gd name="T9" fmla="*/ 2147483647 h 305"/>
                <a:gd name="T10" fmla="*/ 2147483647 w 353"/>
                <a:gd name="T11" fmla="*/ 2147483647 h 305"/>
                <a:gd name="T12" fmla="*/ 2147483647 w 353"/>
                <a:gd name="T13" fmla="*/ 2147483647 h 305"/>
                <a:gd name="T14" fmla="*/ 2147483647 w 353"/>
                <a:gd name="T15" fmla="*/ 2147483647 h 305"/>
                <a:gd name="T16" fmla="*/ 2147483647 w 353"/>
                <a:gd name="T17" fmla="*/ 2147483647 h 305"/>
                <a:gd name="T18" fmla="*/ 2147483647 w 353"/>
                <a:gd name="T19" fmla="*/ 2147483647 h 305"/>
                <a:gd name="T20" fmla="*/ 2147483647 w 353"/>
                <a:gd name="T21" fmla="*/ 2147483647 h 305"/>
                <a:gd name="T22" fmla="*/ 2147483647 w 353"/>
                <a:gd name="T23" fmla="*/ 2147483647 h 305"/>
                <a:gd name="T24" fmla="*/ 2147483647 w 353"/>
                <a:gd name="T25" fmla="*/ 2147483647 h 305"/>
                <a:gd name="T26" fmla="*/ 2147483647 w 353"/>
                <a:gd name="T27" fmla="*/ 2147483647 h 305"/>
                <a:gd name="T28" fmla="*/ 0 w 353"/>
                <a:gd name="T29" fmla="*/ 0 h 3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3"/>
                <a:gd name="T46" fmla="*/ 0 h 305"/>
                <a:gd name="T47" fmla="*/ 353 w 353"/>
                <a:gd name="T48" fmla="*/ 305 h 3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3" h="305">
                  <a:moveTo>
                    <a:pt x="0" y="0"/>
                  </a:moveTo>
                  <a:lnTo>
                    <a:pt x="118" y="0"/>
                  </a:lnTo>
                  <a:lnTo>
                    <a:pt x="352" y="37"/>
                  </a:lnTo>
                  <a:lnTo>
                    <a:pt x="272" y="97"/>
                  </a:lnTo>
                  <a:lnTo>
                    <a:pt x="237" y="187"/>
                  </a:lnTo>
                  <a:lnTo>
                    <a:pt x="237" y="235"/>
                  </a:lnTo>
                  <a:lnTo>
                    <a:pt x="318" y="281"/>
                  </a:lnTo>
                  <a:lnTo>
                    <a:pt x="323" y="304"/>
                  </a:lnTo>
                  <a:lnTo>
                    <a:pt x="46" y="304"/>
                  </a:lnTo>
                  <a:lnTo>
                    <a:pt x="46" y="216"/>
                  </a:lnTo>
                  <a:lnTo>
                    <a:pt x="22" y="194"/>
                  </a:lnTo>
                  <a:lnTo>
                    <a:pt x="39" y="181"/>
                  </a:lnTo>
                  <a:lnTo>
                    <a:pt x="39" y="162"/>
                  </a:lnTo>
                  <a:lnTo>
                    <a:pt x="29" y="109"/>
                  </a:lnTo>
                  <a:lnTo>
                    <a:pt x="0" y="0"/>
                  </a:lnTo>
                </a:path>
              </a:pathLst>
            </a:custGeom>
            <a:solidFill>
              <a:srgbClr val="FFFFFF"/>
            </a:solidFill>
            <a:ln w="12700" cap="rnd">
              <a:solidFill>
                <a:srgbClr val="000000"/>
              </a:solidFill>
              <a:round/>
              <a:headEnd/>
              <a:tailEnd/>
            </a:ln>
          </p:spPr>
          <p:txBody>
            <a:bodyPr/>
            <a:lstStyle/>
            <a:p>
              <a:endParaRPr lang="en-US" dirty="0"/>
            </a:p>
          </p:txBody>
        </p:sp>
        <p:sp>
          <p:nvSpPr>
            <p:cNvPr id="206" name="Freeform 80"/>
            <p:cNvSpPr>
              <a:spLocks/>
            </p:cNvSpPr>
            <p:nvPr/>
          </p:nvSpPr>
          <p:spPr bwMode="auto">
            <a:xfrm>
              <a:off x="3730625" y="4217988"/>
              <a:ext cx="490538" cy="393700"/>
            </a:xfrm>
            <a:custGeom>
              <a:avLst/>
              <a:gdLst>
                <a:gd name="T0" fmla="*/ 2147483647 w 309"/>
                <a:gd name="T1" fmla="*/ 2147483647 h 248"/>
                <a:gd name="T2" fmla="*/ 2147483647 w 309"/>
                <a:gd name="T3" fmla="*/ 0 h 248"/>
                <a:gd name="T4" fmla="*/ 2147483647 w 309"/>
                <a:gd name="T5" fmla="*/ 2147483647 h 248"/>
                <a:gd name="T6" fmla="*/ 2147483647 w 309"/>
                <a:gd name="T7" fmla="*/ 2147483647 h 248"/>
                <a:gd name="T8" fmla="*/ 2147483647 w 309"/>
                <a:gd name="T9" fmla="*/ 2147483647 h 248"/>
                <a:gd name="T10" fmla="*/ 2147483647 w 309"/>
                <a:gd name="T11" fmla="*/ 2147483647 h 248"/>
                <a:gd name="T12" fmla="*/ 2147483647 w 309"/>
                <a:gd name="T13" fmla="*/ 2147483647 h 248"/>
                <a:gd name="T14" fmla="*/ 2147483647 w 309"/>
                <a:gd name="T15" fmla="*/ 2147483647 h 248"/>
                <a:gd name="T16" fmla="*/ 2147483647 w 309"/>
                <a:gd name="T17" fmla="*/ 2147483647 h 248"/>
                <a:gd name="T18" fmla="*/ 2147483647 w 309"/>
                <a:gd name="T19" fmla="*/ 2147483647 h 248"/>
                <a:gd name="T20" fmla="*/ 2147483647 w 309"/>
                <a:gd name="T21" fmla="*/ 2147483647 h 248"/>
                <a:gd name="T22" fmla="*/ 2147483647 w 309"/>
                <a:gd name="T23" fmla="*/ 2147483647 h 248"/>
                <a:gd name="T24" fmla="*/ 2147483647 w 309"/>
                <a:gd name="T25" fmla="*/ 2147483647 h 248"/>
                <a:gd name="T26" fmla="*/ 2147483647 w 309"/>
                <a:gd name="T27" fmla="*/ 2147483647 h 248"/>
                <a:gd name="T28" fmla="*/ 2147483647 w 309"/>
                <a:gd name="T29" fmla="*/ 2147483647 h 248"/>
                <a:gd name="T30" fmla="*/ 0 w 309"/>
                <a:gd name="T31" fmla="*/ 2147483647 h 248"/>
                <a:gd name="T32" fmla="*/ 0 w 309"/>
                <a:gd name="T33" fmla="*/ 2147483647 h 248"/>
                <a:gd name="T34" fmla="*/ 2147483647 w 309"/>
                <a:gd name="T35" fmla="*/ 2147483647 h 2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
                <a:gd name="T55" fmla="*/ 0 h 248"/>
                <a:gd name="T56" fmla="*/ 309 w 309"/>
                <a:gd name="T57" fmla="*/ 248 h 2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 h="248">
                  <a:moveTo>
                    <a:pt x="20" y="18"/>
                  </a:moveTo>
                  <a:lnTo>
                    <a:pt x="97" y="0"/>
                  </a:lnTo>
                  <a:lnTo>
                    <a:pt x="113" y="23"/>
                  </a:lnTo>
                  <a:lnTo>
                    <a:pt x="219" y="64"/>
                  </a:lnTo>
                  <a:lnTo>
                    <a:pt x="243" y="87"/>
                  </a:lnTo>
                  <a:lnTo>
                    <a:pt x="250" y="110"/>
                  </a:lnTo>
                  <a:lnTo>
                    <a:pt x="291" y="105"/>
                  </a:lnTo>
                  <a:lnTo>
                    <a:pt x="308" y="116"/>
                  </a:lnTo>
                  <a:lnTo>
                    <a:pt x="273" y="154"/>
                  </a:lnTo>
                  <a:lnTo>
                    <a:pt x="256" y="247"/>
                  </a:lnTo>
                  <a:lnTo>
                    <a:pt x="120" y="247"/>
                  </a:lnTo>
                  <a:lnTo>
                    <a:pt x="93" y="230"/>
                  </a:lnTo>
                  <a:lnTo>
                    <a:pt x="94" y="208"/>
                  </a:lnTo>
                  <a:lnTo>
                    <a:pt x="83" y="187"/>
                  </a:lnTo>
                  <a:lnTo>
                    <a:pt x="80" y="167"/>
                  </a:lnTo>
                  <a:lnTo>
                    <a:pt x="0" y="121"/>
                  </a:lnTo>
                  <a:lnTo>
                    <a:pt x="0" y="75"/>
                  </a:lnTo>
                  <a:lnTo>
                    <a:pt x="20" y="18"/>
                  </a:lnTo>
                </a:path>
              </a:pathLst>
            </a:custGeom>
            <a:solidFill>
              <a:srgbClr val="C0C0C0"/>
            </a:solidFill>
            <a:ln w="12700" cap="rnd">
              <a:solidFill>
                <a:srgbClr val="000000"/>
              </a:solidFill>
              <a:round/>
              <a:headEnd/>
              <a:tailEnd/>
            </a:ln>
          </p:spPr>
          <p:txBody>
            <a:bodyPr/>
            <a:lstStyle/>
            <a:p>
              <a:endParaRPr lang="en-US" dirty="0"/>
            </a:p>
          </p:txBody>
        </p:sp>
        <p:sp>
          <p:nvSpPr>
            <p:cNvPr id="207" name="Freeform 81"/>
            <p:cNvSpPr>
              <a:spLocks/>
            </p:cNvSpPr>
            <p:nvPr/>
          </p:nvSpPr>
          <p:spPr bwMode="auto">
            <a:xfrm>
              <a:off x="3910013" y="4178300"/>
              <a:ext cx="561975" cy="215900"/>
            </a:xfrm>
            <a:custGeom>
              <a:avLst/>
              <a:gdLst>
                <a:gd name="T0" fmla="*/ 0 w 354"/>
                <a:gd name="T1" fmla="*/ 2147483647 h 136"/>
                <a:gd name="T2" fmla="*/ 2147483647 w 354"/>
                <a:gd name="T3" fmla="*/ 2147483647 h 136"/>
                <a:gd name="T4" fmla="*/ 2147483647 w 354"/>
                <a:gd name="T5" fmla="*/ 2147483647 h 136"/>
                <a:gd name="T6" fmla="*/ 2147483647 w 354"/>
                <a:gd name="T7" fmla="*/ 2147483647 h 136"/>
                <a:gd name="T8" fmla="*/ 2147483647 w 354"/>
                <a:gd name="T9" fmla="*/ 2147483647 h 136"/>
                <a:gd name="T10" fmla="*/ 2147483647 w 354"/>
                <a:gd name="T11" fmla="*/ 2147483647 h 136"/>
                <a:gd name="T12" fmla="*/ 2147483647 w 354"/>
                <a:gd name="T13" fmla="*/ 2147483647 h 136"/>
                <a:gd name="T14" fmla="*/ 2147483647 w 354"/>
                <a:gd name="T15" fmla="*/ 2147483647 h 136"/>
                <a:gd name="T16" fmla="*/ 2147483647 w 354"/>
                <a:gd name="T17" fmla="*/ 2147483647 h 136"/>
                <a:gd name="T18" fmla="*/ 2147483647 w 354"/>
                <a:gd name="T19" fmla="*/ 2147483647 h 136"/>
                <a:gd name="T20" fmla="*/ 2147483647 w 354"/>
                <a:gd name="T21" fmla="*/ 0 h 136"/>
                <a:gd name="T22" fmla="*/ 0 w 354"/>
                <a:gd name="T23" fmla="*/ 2147483647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136"/>
                <a:gd name="T38" fmla="*/ 354 w 354"/>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136">
                  <a:moveTo>
                    <a:pt x="0" y="47"/>
                  </a:moveTo>
                  <a:lnTo>
                    <a:pt x="110" y="93"/>
                  </a:lnTo>
                  <a:lnTo>
                    <a:pt x="131" y="115"/>
                  </a:lnTo>
                  <a:lnTo>
                    <a:pt x="138" y="135"/>
                  </a:lnTo>
                  <a:lnTo>
                    <a:pt x="200" y="88"/>
                  </a:lnTo>
                  <a:lnTo>
                    <a:pt x="353" y="69"/>
                  </a:lnTo>
                  <a:lnTo>
                    <a:pt x="286" y="36"/>
                  </a:lnTo>
                  <a:lnTo>
                    <a:pt x="195" y="67"/>
                  </a:lnTo>
                  <a:lnTo>
                    <a:pt x="109" y="40"/>
                  </a:lnTo>
                  <a:lnTo>
                    <a:pt x="159" y="7"/>
                  </a:lnTo>
                  <a:lnTo>
                    <a:pt x="114" y="0"/>
                  </a:lnTo>
                  <a:lnTo>
                    <a:pt x="0" y="47"/>
                  </a:lnTo>
                </a:path>
              </a:pathLst>
            </a:custGeom>
            <a:solidFill>
              <a:srgbClr val="C0C0C0"/>
            </a:solidFill>
            <a:ln w="12700" cap="rnd">
              <a:solidFill>
                <a:srgbClr val="000000"/>
              </a:solidFill>
              <a:round/>
              <a:headEnd/>
              <a:tailEnd/>
            </a:ln>
          </p:spPr>
          <p:txBody>
            <a:bodyPr/>
            <a:lstStyle/>
            <a:p>
              <a:endParaRPr lang="en-US" dirty="0"/>
            </a:p>
          </p:txBody>
        </p:sp>
        <p:sp>
          <p:nvSpPr>
            <p:cNvPr id="208" name="Freeform 82"/>
            <p:cNvSpPr>
              <a:spLocks/>
            </p:cNvSpPr>
            <p:nvPr/>
          </p:nvSpPr>
          <p:spPr bwMode="auto">
            <a:xfrm>
              <a:off x="4229100" y="4341813"/>
              <a:ext cx="369888" cy="336550"/>
            </a:xfrm>
            <a:custGeom>
              <a:avLst/>
              <a:gdLst>
                <a:gd name="T0" fmla="*/ 2147483647 w 233"/>
                <a:gd name="T1" fmla="*/ 0 h 212"/>
                <a:gd name="T2" fmla="*/ 2147483647 w 233"/>
                <a:gd name="T3" fmla="*/ 2147483647 h 212"/>
                <a:gd name="T4" fmla="*/ 2147483647 w 233"/>
                <a:gd name="T5" fmla="*/ 2147483647 h 212"/>
                <a:gd name="T6" fmla="*/ 2147483647 w 233"/>
                <a:gd name="T7" fmla="*/ 2147483647 h 212"/>
                <a:gd name="T8" fmla="*/ 2147483647 w 233"/>
                <a:gd name="T9" fmla="*/ 2147483647 h 212"/>
                <a:gd name="T10" fmla="*/ 2147483647 w 233"/>
                <a:gd name="T11" fmla="*/ 2147483647 h 212"/>
                <a:gd name="T12" fmla="*/ 2147483647 w 233"/>
                <a:gd name="T13" fmla="*/ 2147483647 h 212"/>
                <a:gd name="T14" fmla="*/ 2147483647 w 233"/>
                <a:gd name="T15" fmla="*/ 2147483647 h 212"/>
                <a:gd name="T16" fmla="*/ 2147483647 w 233"/>
                <a:gd name="T17" fmla="*/ 2147483647 h 212"/>
                <a:gd name="T18" fmla="*/ 2147483647 w 233"/>
                <a:gd name="T19" fmla="*/ 2147483647 h 212"/>
                <a:gd name="T20" fmla="*/ 0 w 233"/>
                <a:gd name="T21" fmla="*/ 2147483647 h 212"/>
                <a:gd name="T22" fmla="*/ 2147483647 w 233"/>
                <a:gd name="T23" fmla="*/ 2147483647 h 212"/>
                <a:gd name="T24" fmla="*/ 2147483647 w 233"/>
                <a:gd name="T25" fmla="*/ 2147483647 h 212"/>
                <a:gd name="T26" fmla="*/ 2147483647 w 233"/>
                <a:gd name="T27" fmla="*/ 2147483647 h 212"/>
                <a:gd name="T28" fmla="*/ 2147483647 w 233"/>
                <a:gd name="T29" fmla="*/ 0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
                <a:gd name="T46" fmla="*/ 0 h 212"/>
                <a:gd name="T47" fmla="*/ 233 w 233"/>
                <a:gd name="T48" fmla="*/ 212 h 2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 h="212">
                  <a:moveTo>
                    <a:pt x="111" y="0"/>
                  </a:moveTo>
                  <a:lnTo>
                    <a:pt x="184" y="18"/>
                  </a:lnTo>
                  <a:lnTo>
                    <a:pt x="200" y="59"/>
                  </a:lnTo>
                  <a:lnTo>
                    <a:pt x="157" y="94"/>
                  </a:lnTo>
                  <a:lnTo>
                    <a:pt x="167" y="109"/>
                  </a:lnTo>
                  <a:lnTo>
                    <a:pt x="210" y="91"/>
                  </a:lnTo>
                  <a:lnTo>
                    <a:pt x="226" y="95"/>
                  </a:lnTo>
                  <a:lnTo>
                    <a:pt x="232" y="152"/>
                  </a:lnTo>
                  <a:lnTo>
                    <a:pt x="186" y="199"/>
                  </a:lnTo>
                  <a:lnTo>
                    <a:pt x="186" y="211"/>
                  </a:lnTo>
                  <a:lnTo>
                    <a:pt x="0" y="211"/>
                  </a:lnTo>
                  <a:lnTo>
                    <a:pt x="27" y="152"/>
                  </a:lnTo>
                  <a:lnTo>
                    <a:pt x="13" y="106"/>
                  </a:lnTo>
                  <a:lnTo>
                    <a:pt x="37" y="56"/>
                  </a:lnTo>
                  <a:lnTo>
                    <a:pt x="111" y="0"/>
                  </a:lnTo>
                </a:path>
              </a:pathLst>
            </a:custGeom>
            <a:solidFill>
              <a:srgbClr val="C0C0C0"/>
            </a:solidFill>
            <a:ln w="12700" cap="rnd">
              <a:solidFill>
                <a:srgbClr val="000000"/>
              </a:solidFill>
              <a:round/>
              <a:headEnd/>
              <a:tailEnd/>
            </a:ln>
          </p:spPr>
          <p:txBody>
            <a:bodyPr/>
            <a:lstStyle/>
            <a:p>
              <a:endParaRPr lang="en-US" dirty="0"/>
            </a:p>
          </p:txBody>
        </p:sp>
        <p:sp>
          <p:nvSpPr>
            <p:cNvPr id="209" name="Freeform 83"/>
            <p:cNvSpPr>
              <a:spLocks/>
            </p:cNvSpPr>
            <p:nvPr/>
          </p:nvSpPr>
          <p:spPr bwMode="auto">
            <a:xfrm>
              <a:off x="3840163" y="4610100"/>
              <a:ext cx="331787" cy="449263"/>
            </a:xfrm>
            <a:custGeom>
              <a:avLst/>
              <a:gdLst>
                <a:gd name="T0" fmla="*/ 2147483647 w 209"/>
                <a:gd name="T1" fmla="*/ 0 h 283"/>
                <a:gd name="T2" fmla="*/ 2147483647 w 209"/>
                <a:gd name="T3" fmla="*/ 0 h 283"/>
                <a:gd name="T4" fmla="*/ 2147483647 w 209"/>
                <a:gd name="T5" fmla="*/ 2147483647 h 283"/>
                <a:gd name="T6" fmla="*/ 2147483647 w 209"/>
                <a:gd name="T7" fmla="*/ 2147483647 h 283"/>
                <a:gd name="T8" fmla="*/ 2147483647 w 209"/>
                <a:gd name="T9" fmla="*/ 2147483647 h 283"/>
                <a:gd name="T10" fmla="*/ 2147483647 w 209"/>
                <a:gd name="T11" fmla="*/ 2147483647 h 283"/>
                <a:gd name="T12" fmla="*/ 2147483647 w 209"/>
                <a:gd name="T13" fmla="*/ 2147483647 h 283"/>
                <a:gd name="T14" fmla="*/ 2147483647 w 209"/>
                <a:gd name="T15" fmla="*/ 2147483647 h 283"/>
                <a:gd name="T16" fmla="*/ 2147483647 w 209"/>
                <a:gd name="T17" fmla="*/ 2147483647 h 283"/>
                <a:gd name="T18" fmla="*/ 2147483647 w 209"/>
                <a:gd name="T19" fmla="*/ 2147483647 h 283"/>
                <a:gd name="T20" fmla="*/ 2147483647 w 209"/>
                <a:gd name="T21" fmla="*/ 2147483647 h 283"/>
                <a:gd name="T22" fmla="*/ 2147483647 w 209"/>
                <a:gd name="T23" fmla="*/ 2147483647 h 283"/>
                <a:gd name="T24" fmla="*/ 0 w 209"/>
                <a:gd name="T25" fmla="*/ 2147483647 h 283"/>
                <a:gd name="T26" fmla="*/ 2147483647 w 209"/>
                <a:gd name="T27" fmla="*/ 2147483647 h 283"/>
                <a:gd name="T28" fmla="*/ 2147483647 w 209"/>
                <a:gd name="T29" fmla="*/ 2147483647 h 283"/>
                <a:gd name="T30" fmla="*/ 2147483647 w 209"/>
                <a:gd name="T31" fmla="*/ 2147483647 h 283"/>
                <a:gd name="T32" fmla="*/ 2147483647 w 209"/>
                <a:gd name="T33" fmla="*/ 2147483647 h 283"/>
                <a:gd name="T34" fmla="*/ 2147483647 w 209"/>
                <a:gd name="T35" fmla="*/ 0 h 2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9"/>
                <a:gd name="T55" fmla="*/ 0 h 283"/>
                <a:gd name="T56" fmla="*/ 209 w 209"/>
                <a:gd name="T57" fmla="*/ 283 h 2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9" h="283">
                  <a:moveTo>
                    <a:pt x="53" y="0"/>
                  </a:moveTo>
                  <a:lnTo>
                    <a:pt x="190" y="0"/>
                  </a:lnTo>
                  <a:lnTo>
                    <a:pt x="207" y="42"/>
                  </a:lnTo>
                  <a:lnTo>
                    <a:pt x="207" y="187"/>
                  </a:lnTo>
                  <a:lnTo>
                    <a:pt x="208" y="200"/>
                  </a:lnTo>
                  <a:lnTo>
                    <a:pt x="181" y="224"/>
                  </a:lnTo>
                  <a:lnTo>
                    <a:pt x="176" y="254"/>
                  </a:lnTo>
                  <a:lnTo>
                    <a:pt x="126" y="282"/>
                  </a:lnTo>
                  <a:lnTo>
                    <a:pt x="102" y="275"/>
                  </a:lnTo>
                  <a:lnTo>
                    <a:pt x="50" y="216"/>
                  </a:lnTo>
                  <a:lnTo>
                    <a:pt x="64" y="198"/>
                  </a:lnTo>
                  <a:lnTo>
                    <a:pt x="43" y="186"/>
                  </a:lnTo>
                  <a:lnTo>
                    <a:pt x="0" y="129"/>
                  </a:lnTo>
                  <a:lnTo>
                    <a:pt x="3" y="94"/>
                  </a:lnTo>
                  <a:lnTo>
                    <a:pt x="35" y="65"/>
                  </a:lnTo>
                  <a:lnTo>
                    <a:pt x="27" y="50"/>
                  </a:lnTo>
                  <a:lnTo>
                    <a:pt x="66" y="27"/>
                  </a:lnTo>
                  <a:lnTo>
                    <a:pt x="53" y="0"/>
                  </a:lnTo>
                </a:path>
              </a:pathLst>
            </a:custGeom>
            <a:solidFill>
              <a:srgbClr val="3399FF"/>
            </a:solidFill>
            <a:ln w="12700" cap="rnd">
              <a:solidFill>
                <a:schemeClr val="tx1"/>
              </a:solidFill>
              <a:round/>
              <a:headEnd/>
              <a:tailEnd/>
            </a:ln>
          </p:spPr>
          <p:txBody>
            <a:bodyPr/>
            <a:lstStyle/>
            <a:p>
              <a:endParaRPr lang="en-US" dirty="0"/>
            </a:p>
          </p:txBody>
        </p:sp>
        <p:sp>
          <p:nvSpPr>
            <p:cNvPr id="210" name="Freeform 84"/>
            <p:cNvSpPr>
              <a:spLocks/>
            </p:cNvSpPr>
            <p:nvPr/>
          </p:nvSpPr>
          <p:spPr bwMode="auto">
            <a:xfrm>
              <a:off x="3470275" y="4760913"/>
              <a:ext cx="569913" cy="390525"/>
            </a:xfrm>
            <a:custGeom>
              <a:avLst/>
              <a:gdLst>
                <a:gd name="T0" fmla="*/ 0 w 359"/>
                <a:gd name="T1" fmla="*/ 0 h 246"/>
                <a:gd name="T2" fmla="*/ 2147483647 w 359"/>
                <a:gd name="T3" fmla="*/ 0 h 246"/>
                <a:gd name="T4" fmla="*/ 2147483647 w 359"/>
                <a:gd name="T5" fmla="*/ 2147483647 h 246"/>
                <a:gd name="T6" fmla="*/ 2147483647 w 359"/>
                <a:gd name="T7" fmla="*/ 2147483647 h 246"/>
                <a:gd name="T8" fmla="*/ 2147483647 w 359"/>
                <a:gd name="T9" fmla="*/ 2147483647 h 246"/>
                <a:gd name="T10" fmla="*/ 2147483647 w 359"/>
                <a:gd name="T11" fmla="*/ 2147483647 h 246"/>
                <a:gd name="T12" fmla="*/ 2147483647 w 359"/>
                <a:gd name="T13" fmla="*/ 2147483647 h 246"/>
                <a:gd name="T14" fmla="*/ 2147483647 w 359"/>
                <a:gd name="T15" fmla="*/ 2147483647 h 246"/>
                <a:gd name="T16" fmla="*/ 2147483647 w 359"/>
                <a:gd name="T17" fmla="*/ 2147483647 h 246"/>
                <a:gd name="T18" fmla="*/ 2147483647 w 359"/>
                <a:gd name="T19" fmla="*/ 2147483647 h 246"/>
                <a:gd name="T20" fmla="*/ 2147483647 w 359"/>
                <a:gd name="T21" fmla="*/ 2147483647 h 246"/>
                <a:gd name="T22" fmla="*/ 2147483647 w 359"/>
                <a:gd name="T23" fmla="*/ 2147483647 h 246"/>
                <a:gd name="T24" fmla="*/ 2147483647 w 359"/>
                <a:gd name="T25" fmla="*/ 2147483647 h 246"/>
                <a:gd name="T26" fmla="*/ 2147483647 w 359"/>
                <a:gd name="T27" fmla="*/ 2147483647 h 246"/>
                <a:gd name="T28" fmla="*/ 2147483647 w 359"/>
                <a:gd name="T29" fmla="*/ 2147483647 h 246"/>
                <a:gd name="T30" fmla="*/ 2147483647 w 359"/>
                <a:gd name="T31" fmla="*/ 2147483647 h 246"/>
                <a:gd name="T32" fmla="*/ 0 w 359"/>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9"/>
                <a:gd name="T52" fmla="*/ 0 h 246"/>
                <a:gd name="T53" fmla="*/ 359 w 359"/>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9" h="246">
                  <a:moveTo>
                    <a:pt x="0" y="0"/>
                  </a:moveTo>
                  <a:lnTo>
                    <a:pt x="235" y="0"/>
                  </a:lnTo>
                  <a:lnTo>
                    <a:pt x="233" y="33"/>
                  </a:lnTo>
                  <a:lnTo>
                    <a:pt x="276" y="91"/>
                  </a:lnTo>
                  <a:lnTo>
                    <a:pt x="297" y="102"/>
                  </a:lnTo>
                  <a:lnTo>
                    <a:pt x="284" y="119"/>
                  </a:lnTo>
                  <a:lnTo>
                    <a:pt x="334" y="179"/>
                  </a:lnTo>
                  <a:lnTo>
                    <a:pt x="358" y="186"/>
                  </a:lnTo>
                  <a:lnTo>
                    <a:pt x="326" y="245"/>
                  </a:lnTo>
                  <a:lnTo>
                    <a:pt x="295" y="245"/>
                  </a:lnTo>
                  <a:lnTo>
                    <a:pt x="305" y="219"/>
                  </a:lnTo>
                  <a:lnTo>
                    <a:pt x="67" y="219"/>
                  </a:lnTo>
                  <a:lnTo>
                    <a:pt x="56" y="192"/>
                  </a:lnTo>
                  <a:lnTo>
                    <a:pt x="56" y="78"/>
                  </a:lnTo>
                  <a:lnTo>
                    <a:pt x="31" y="59"/>
                  </a:lnTo>
                  <a:lnTo>
                    <a:pt x="46" y="46"/>
                  </a:lnTo>
                  <a:lnTo>
                    <a:pt x="0" y="0"/>
                  </a:lnTo>
                </a:path>
              </a:pathLst>
            </a:custGeom>
            <a:solidFill>
              <a:srgbClr val="C0C0C0"/>
            </a:solidFill>
            <a:ln w="12700" cap="rnd">
              <a:solidFill>
                <a:srgbClr val="000000"/>
              </a:solidFill>
              <a:round/>
              <a:headEnd/>
              <a:tailEnd/>
            </a:ln>
          </p:spPr>
          <p:txBody>
            <a:bodyPr/>
            <a:lstStyle/>
            <a:p>
              <a:endParaRPr lang="en-US" dirty="0"/>
            </a:p>
          </p:txBody>
        </p:sp>
        <p:sp>
          <p:nvSpPr>
            <p:cNvPr id="211" name="Freeform 85" descr="5%"/>
            <p:cNvSpPr>
              <a:spLocks/>
            </p:cNvSpPr>
            <p:nvPr/>
          </p:nvSpPr>
          <p:spPr bwMode="auto">
            <a:xfrm>
              <a:off x="4117975" y="4672013"/>
              <a:ext cx="271463" cy="346075"/>
            </a:xfrm>
            <a:custGeom>
              <a:avLst/>
              <a:gdLst>
                <a:gd name="T0" fmla="*/ 2147483647 w 171"/>
                <a:gd name="T1" fmla="*/ 0 h 218"/>
                <a:gd name="T2" fmla="*/ 2147483647 w 171"/>
                <a:gd name="T3" fmla="*/ 2147483647 h 218"/>
                <a:gd name="T4" fmla="*/ 2147483647 w 171"/>
                <a:gd name="T5" fmla="*/ 2147483647 h 218"/>
                <a:gd name="T6" fmla="*/ 2147483647 w 171"/>
                <a:gd name="T7" fmla="*/ 2147483647 h 218"/>
                <a:gd name="T8" fmla="*/ 2147483647 w 171"/>
                <a:gd name="T9" fmla="*/ 2147483647 h 218"/>
                <a:gd name="T10" fmla="*/ 2147483647 w 171"/>
                <a:gd name="T11" fmla="*/ 2147483647 h 218"/>
                <a:gd name="T12" fmla="*/ 0 w 171"/>
                <a:gd name="T13" fmla="*/ 2147483647 h 218"/>
                <a:gd name="T14" fmla="*/ 2147483647 w 171"/>
                <a:gd name="T15" fmla="*/ 2147483647 h 218"/>
                <a:gd name="T16" fmla="*/ 2147483647 w 171"/>
                <a:gd name="T17" fmla="*/ 2147483647 h 218"/>
                <a:gd name="T18" fmla="*/ 2147483647 w 171"/>
                <a:gd name="T19" fmla="*/ 0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218"/>
                <a:gd name="T32" fmla="*/ 171 w 171"/>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218">
                  <a:moveTo>
                    <a:pt x="31" y="0"/>
                  </a:moveTo>
                  <a:lnTo>
                    <a:pt x="45" y="8"/>
                  </a:lnTo>
                  <a:lnTo>
                    <a:pt x="69" y="1"/>
                  </a:lnTo>
                  <a:lnTo>
                    <a:pt x="170" y="1"/>
                  </a:lnTo>
                  <a:lnTo>
                    <a:pt x="170" y="131"/>
                  </a:lnTo>
                  <a:lnTo>
                    <a:pt x="107" y="197"/>
                  </a:lnTo>
                  <a:lnTo>
                    <a:pt x="0" y="217"/>
                  </a:lnTo>
                  <a:lnTo>
                    <a:pt x="8" y="185"/>
                  </a:lnTo>
                  <a:lnTo>
                    <a:pt x="31" y="162"/>
                  </a:lnTo>
                  <a:lnTo>
                    <a:pt x="31" y="0"/>
                  </a:lnTo>
                </a:path>
              </a:pathLst>
            </a:custGeom>
            <a:solidFill>
              <a:srgbClr val="FFFFFF"/>
            </a:solidFill>
            <a:ln w="12700" cap="rnd">
              <a:solidFill>
                <a:srgbClr val="000000"/>
              </a:solidFill>
              <a:round/>
              <a:headEnd/>
              <a:tailEnd/>
            </a:ln>
          </p:spPr>
          <p:txBody>
            <a:bodyPr/>
            <a:lstStyle/>
            <a:p>
              <a:endParaRPr lang="en-US" dirty="0"/>
            </a:p>
          </p:txBody>
        </p:sp>
        <p:sp>
          <p:nvSpPr>
            <p:cNvPr id="212" name="Freeform 86"/>
            <p:cNvSpPr>
              <a:spLocks/>
            </p:cNvSpPr>
            <p:nvPr/>
          </p:nvSpPr>
          <p:spPr bwMode="auto">
            <a:xfrm>
              <a:off x="4391025" y="4652963"/>
              <a:ext cx="369888" cy="295275"/>
            </a:xfrm>
            <a:custGeom>
              <a:avLst/>
              <a:gdLst>
                <a:gd name="T0" fmla="*/ 0 w 233"/>
                <a:gd name="T1" fmla="*/ 2147483647 h 186"/>
                <a:gd name="T2" fmla="*/ 2147483647 w 233"/>
                <a:gd name="T3" fmla="*/ 2147483647 h 186"/>
                <a:gd name="T4" fmla="*/ 2147483647 w 233"/>
                <a:gd name="T5" fmla="*/ 2147483647 h 186"/>
                <a:gd name="T6" fmla="*/ 2147483647 w 233"/>
                <a:gd name="T7" fmla="*/ 2147483647 h 186"/>
                <a:gd name="T8" fmla="*/ 2147483647 w 233"/>
                <a:gd name="T9" fmla="*/ 0 h 186"/>
                <a:gd name="T10" fmla="*/ 2147483647 w 233"/>
                <a:gd name="T11" fmla="*/ 2147483647 h 186"/>
                <a:gd name="T12" fmla="*/ 2147483647 w 233"/>
                <a:gd name="T13" fmla="*/ 2147483647 h 186"/>
                <a:gd name="T14" fmla="*/ 2147483647 w 233"/>
                <a:gd name="T15" fmla="*/ 2147483647 h 186"/>
                <a:gd name="T16" fmla="*/ 2147483647 w 233"/>
                <a:gd name="T17" fmla="*/ 2147483647 h 186"/>
                <a:gd name="T18" fmla="*/ 2147483647 w 233"/>
                <a:gd name="T19" fmla="*/ 2147483647 h 186"/>
                <a:gd name="T20" fmla="*/ 2147483647 w 233"/>
                <a:gd name="T21" fmla="*/ 2147483647 h 186"/>
                <a:gd name="T22" fmla="*/ 2147483647 w 233"/>
                <a:gd name="T23" fmla="*/ 2147483647 h 186"/>
                <a:gd name="T24" fmla="*/ 0 w 233"/>
                <a:gd name="T25" fmla="*/ 2147483647 h 186"/>
                <a:gd name="T26" fmla="*/ 0 w 233"/>
                <a:gd name="T27" fmla="*/ 2147483647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186"/>
                <a:gd name="T44" fmla="*/ 233 w 233"/>
                <a:gd name="T45" fmla="*/ 186 h 1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186">
                  <a:moveTo>
                    <a:pt x="0" y="12"/>
                  </a:moveTo>
                  <a:lnTo>
                    <a:pt x="87" y="12"/>
                  </a:lnTo>
                  <a:lnTo>
                    <a:pt x="119" y="25"/>
                  </a:lnTo>
                  <a:lnTo>
                    <a:pt x="168" y="25"/>
                  </a:lnTo>
                  <a:lnTo>
                    <a:pt x="232" y="0"/>
                  </a:lnTo>
                  <a:lnTo>
                    <a:pt x="232" y="80"/>
                  </a:lnTo>
                  <a:lnTo>
                    <a:pt x="222" y="84"/>
                  </a:lnTo>
                  <a:lnTo>
                    <a:pt x="191" y="132"/>
                  </a:lnTo>
                  <a:lnTo>
                    <a:pt x="175" y="132"/>
                  </a:lnTo>
                  <a:lnTo>
                    <a:pt x="117" y="185"/>
                  </a:lnTo>
                  <a:lnTo>
                    <a:pt x="99" y="171"/>
                  </a:lnTo>
                  <a:lnTo>
                    <a:pt x="70" y="177"/>
                  </a:lnTo>
                  <a:lnTo>
                    <a:pt x="0" y="131"/>
                  </a:lnTo>
                  <a:lnTo>
                    <a:pt x="0" y="12"/>
                  </a:lnTo>
                </a:path>
              </a:pathLst>
            </a:custGeom>
            <a:solidFill>
              <a:srgbClr val="C0C0C0"/>
            </a:solidFill>
            <a:ln w="12700" cap="rnd">
              <a:solidFill>
                <a:srgbClr val="000000"/>
              </a:solidFill>
              <a:round/>
              <a:headEnd/>
              <a:tailEnd/>
            </a:ln>
          </p:spPr>
          <p:txBody>
            <a:bodyPr/>
            <a:lstStyle/>
            <a:p>
              <a:endParaRPr lang="en-US" dirty="0"/>
            </a:p>
          </p:txBody>
        </p:sp>
        <p:sp>
          <p:nvSpPr>
            <p:cNvPr id="213" name="Freeform 87"/>
            <p:cNvSpPr>
              <a:spLocks/>
            </p:cNvSpPr>
            <p:nvPr/>
          </p:nvSpPr>
          <p:spPr bwMode="auto">
            <a:xfrm>
              <a:off x="1820863" y="4038600"/>
              <a:ext cx="992187" cy="404813"/>
            </a:xfrm>
            <a:custGeom>
              <a:avLst/>
              <a:gdLst>
                <a:gd name="T0" fmla="*/ 2147483647 w 625"/>
                <a:gd name="T1" fmla="*/ 0 h 254"/>
                <a:gd name="T2" fmla="*/ 2147483647 w 625"/>
                <a:gd name="T3" fmla="*/ 0 h 254"/>
                <a:gd name="T4" fmla="*/ 2147483647 w 625"/>
                <a:gd name="T5" fmla="*/ 2147483647 h 254"/>
                <a:gd name="T6" fmla="*/ 2147483647 w 625"/>
                <a:gd name="T7" fmla="*/ 2147483647 h 254"/>
                <a:gd name="T8" fmla="*/ 2147483647 w 625"/>
                <a:gd name="T9" fmla="*/ 2147483647 h 254"/>
                <a:gd name="T10" fmla="*/ 2147483647 w 625"/>
                <a:gd name="T11" fmla="*/ 2147483647 h 254"/>
                <a:gd name="T12" fmla="*/ 2147483647 w 625"/>
                <a:gd name="T13" fmla="*/ 2147483647 h 254"/>
                <a:gd name="T14" fmla="*/ 2147483647 w 625"/>
                <a:gd name="T15" fmla="*/ 2147483647 h 254"/>
                <a:gd name="T16" fmla="*/ 2147483647 w 625"/>
                <a:gd name="T17" fmla="*/ 2147483647 h 254"/>
                <a:gd name="T18" fmla="*/ 2147483647 w 625"/>
                <a:gd name="T19" fmla="*/ 2147483647 h 254"/>
                <a:gd name="T20" fmla="*/ 0 w 625"/>
                <a:gd name="T21" fmla="*/ 2147483647 h 254"/>
                <a:gd name="T22" fmla="*/ 2147483647 w 625"/>
                <a:gd name="T23" fmla="*/ 0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5"/>
                <a:gd name="T37" fmla="*/ 0 h 254"/>
                <a:gd name="T38" fmla="*/ 625 w 625"/>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5" h="254">
                  <a:moveTo>
                    <a:pt x="1" y="0"/>
                  </a:moveTo>
                  <a:lnTo>
                    <a:pt x="624" y="0"/>
                  </a:lnTo>
                  <a:lnTo>
                    <a:pt x="624" y="220"/>
                  </a:lnTo>
                  <a:lnTo>
                    <a:pt x="256" y="220"/>
                  </a:lnTo>
                  <a:lnTo>
                    <a:pt x="256" y="233"/>
                  </a:lnTo>
                  <a:lnTo>
                    <a:pt x="168" y="253"/>
                  </a:lnTo>
                  <a:lnTo>
                    <a:pt x="116" y="183"/>
                  </a:lnTo>
                  <a:lnTo>
                    <a:pt x="85" y="193"/>
                  </a:lnTo>
                  <a:lnTo>
                    <a:pt x="77" y="179"/>
                  </a:lnTo>
                  <a:lnTo>
                    <a:pt x="95" y="142"/>
                  </a:lnTo>
                  <a:lnTo>
                    <a:pt x="0" y="64"/>
                  </a:lnTo>
                  <a:lnTo>
                    <a:pt x="1" y="0"/>
                  </a:lnTo>
                </a:path>
              </a:pathLst>
            </a:custGeom>
            <a:solidFill>
              <a:srgbClr val="C0C0C0"/>
            </a:solidFill>
            <a:ln w="12700" cap="rnd">
              <a:solidFill>
                <a:srgbClr val="000000"/>
              </a:solidFill>
              <a:round/>
              <a:headEnd/>
              <a:tailEnd/>
            </a:ln>
          </p:spPr>
          <p:txBody>
            <a:bodyPr/>
            <a:lstStyle/>
            <a:p>
              <a:endParaRPr lang="en-US" dirty="0"/>
            </a:p>
          </p:txBody>
        </p:sp>
        <p:sp>
          <p:nvSpPr>
            <p:cNvPr id="214" name="Freeform 88"/>
            <p:cNvSpPr>
              <a:spLocks/>
            </p:cNvSpPr>
            <p:nvPr/>
          </p:nvSpPr>
          <p:spPr bwMode="auto">
            <a:xfrm>
              <a:off x="2225675" y="4392613"/>
              <a:ext cx="587375" cy="339725"/>
            </a:xfrm>
            <a:custGeom>
              <a:avLst/>
              <a:gdLst>
                <a:gd name="T0" fmla="*/ 0 w 370"/>
                <a:gd name="T1" fmla="*/ 0 h 215"/>
                <a:gd name="T2" fmla="*/ 2147483647 w 370"/>
                <a:gd name="T3" fmla="*/ 0 h 215"/>
                <a:gd name="T4" fmla="*/ 2147483647 w 370"/>
                <a:gd name="T5" fmla="*/ 2147483647 h 215"/>
                <a:gd name="T6" fmla="*/ 0 w 370"/>
                <a:gd name="T7" fmla="*/ 2147483647 h 215"/>
                <a:gd name="T8" fmla="*/ 0 w 370"/>
                <a:gd name="T9" fmla="*/ 0 h 215"/>
                <a:gd name="T10" fmla="*/ 0 60000 65536"/>
                <a:gd name="T11" fmla="*/ 0 60000 65536"/>
                <a:gd name="T12" fmla="*/ 0 60000 65536"/>
                <a:gd name="T13" fmla="*/ 0 60000 65536"/>
                <a:gd name="T14" fmla="*/ 0 60000 65536"/>
                <a:gd name="T15" fmla="*/ 0 w 370"/>
                <a:gd name="T16" fmla="*/ 0 h 215"/>
                <a:gd name="T17" fmla="*/ 370 w 370"/>
                <a:gd name="T18" fmla="*/ 215 h 215"/>
              </a:gdLst>
              <a:ahLst/>
              <a:cxnLst>
                <a:cxn ang="T10">
                  <a:pos x="T0" y="T1"/>
                </a:cxn>
                <a:cxn ang="T11">
                  <a:pos x="T2" y="T3"/>
                </a:cxn>
                <a:cxn ang="T12">
                  <a:pos x="T4" y="T5"/>
                </a:cxn>
                <a:cxn ang="T13">
                  <a:pos x="T6" y="T7"/>
                </a:cxn>
                <a:cxn ang="T14">
                  <a:pos x="T8" y="T9"/>
                </a:cxn>
              </a:cxnLst>
              <a:rect l="T15" t="T16" r="T17" b="T18"/>
              <a:pathLst>
                <a:path w="370" h="215">
                  <a:moveTo>
                    <a:pt x="0" y="0"/>
                  </a:moveTo>
                  <a:lnTo>
                    <a:pt x="369" y="0"/>
                  </a:lnTo>
                  <a:lnTo>
                    <a:pt x="369" y="214"/>
                  </a:lnTo>
                  <a:lnTo>
                    <a:pt x="0" y="214"/>
                  </a:lnTo>
                  <a:lnTo>
                    <a:pt x="0" y="0"/>
                  </a:lnTo>
                </a:path>
              </a:pathLst>
            </a:custGeom>
            <a:solidFill>
              <a:srgbClr val="FFFFFF"/>
            </a:solidFill>
            <a:ln w="12700" cap="rnd">
              <a:solidFill>
                <a:srgbClr val="000000"/>
              </a:solidFill>
              <a:round/>
              <a:headEnd/>
              <a:tailEnd/>
            </a:ln>
          </p:spPr>
          <p:txBody>
            <a:bodyPr/>
            <a:lstStyle/>
            <a:p>
              <a:endParaRPr lang="en-US" dirty="0"/>
            </a:p>
          </p:txBody>
        </p:sp>
        <p:sp>
          <p:nvSpPr>
            <p:cNvPr id="215" name="Freeform 89" descr="5%"/>
            <p:cNvSpPr>
              <a:spLocks/>
            </p:cNvSpPr>
            <p:nvPr/>
          </p:nvSpPr>
          <p:spPr bwMode="auto">
            <a:xfrm>
              <a:off x="2809875" y="4038600"/>
              <a:ext cx="614363" cy="260350"/>
            </a:xfrm>
            <a:custGeom>
              <a:avLst/>
              <a:gdLst>
                <a:gd name="T0" fmla="*/ 0 w 387"/>
                <a:gd name="T1" fmla="*/ 0 h 164"/>
                <a:gd name="T2" fmla="*/ 2147483647 w 387"/>
                <a:gd name="T3" fmla="*/ 0 h 164"/>
                <a:gd name="T4" fmla="*/ 2147483647 w 387"/>
                <a:gd name="T5" fmla="*/ 2147483647 h 164"/>
                <a:gd name="T6" fmla="*/ 2147483647 w 387"/>
                <a:gd name="T7" fmla="*/ 2147483647 h 164"/>
                <a:gd name="T8" fmla="*/ 2147483647 w 387"/>
                <a:gd name="T9" fmla="*/ 2147483647 h 164"/>
                <a:gd name="T10" fmla="*/ 0 w 387"/>
                <a:gd name="T11" fmla="*/ 0 h 164"/>
                <a:gd name="T12" fmla="*/ 0 60000 65536"/>
                <a:gd name="T13" fmla="*/ 0 60000 65536"/>
                <a:gd name="T14" fmla="*/ 0 60000 65536"/>
                <a:gd name="T15" fmla="*/ 0 60000 65536"/>
                <a:gd name="T16" fmla="*/ 0 60000 65536"/>
                <a:gd name="T17" fmla="*/ 0 60000 65536"/>
                <a:gd name="T18" fmla="*/ 0 w 387"/>
                <a:gd name="T19" fmla="*/ 0 h 164"/>
                <a:gd name="T20" fmla="*/ 387 w 387"/>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387" h="164">
                  <a:moveTo>
                    <a:pt x="0" y="0"/>
                  </a:moveTo>
                  <a:lnTo>
                    <a:pt x="347" y="0"/>
                  </a:lnTo>
                  <a:lnTo>
                    <a:pt x="379" y="122"/>
                  </a:lnTo>
                  <a:lnTo>
                    <a:pt x="386" y="163"/>
                  </a:lnTo>
                  <a:lnTo>
                    <a:pt x="1" y="163"/>
                  </a:lnTo>
                  <a:lnTo>
                    <a:pt x="0" y="0"/>
                  </a:lnTo>
                </a:path>
              </a:pathLst>
            </a:custGeom>
            <a:solidFill>
              <a:srgbClr val="FFFFFF"/>
            </a:solidFill>
            <a:ln w="12700" cap="rnd">
              <a:solidFill>
                <a:srgbClr val="000000"/>
              </a:solidFill>
              <a:round/>
              <a:headEnd/>
              <a:tailEnd/>
            </a:ln>
          </p:spPr>
          <p:txBody>
            <a:bodyPr/>
            <a:lstStyle/>
            <a:p>
              <a:endParaRPr lang="en-US" dirty="0"/>
            </a:p>
          </p:txBody>
        </p:sp>
        <p:sp>
          <p:nvSpPr>
            <p:cNvPr id="216" name="Freeform 90"/>
            <p:cNvSpPr>
              <a:spLocks/>
            </p:cNvSpPr>
            <p:nvPr/>
          </p:nvSpPr>
          <p:spPr bwMode="auto">
            <a:xfrm>
              <a:off x="2809875" y="4564063"/>
              <a:ext cx="719138" cy="254000"/>
            </a:xfrm>
            <a:custGeom>
              <a:avLst/>
              <a:gdLst>
                <a:gd name="T0" fmla="*/ 0 w 453"/>
                <a:gd name="T1" fmla="*/ 0 h 161"/>
                <a:gd name="T2" fmla="*/ 2147483647 w 453"/>
                <a:gd name="T3" fmla="*/ 0 h 161"/>
                <a:gd name="T4" fmla="*/ 2147483647 w 453"/>
                <a:gd name="T5" fmla="*/ 2147483647 h 161"/>
                <a:gd name="T6" fmla="*/ 2147483647 w 453"/>
                <a:gd name="T7" fmla="*/ 2147483647 h 161"/>
                <a:gd name="T8" fmla="*/ 2147483647 w 453"/>
                <a:gd name="T9" fmla="*/ 2147483647 h 161"/>
                <a:gd name="T10" fmla="*/ 2147483647 w 453"/>
                <a:gd name="T11" fmla="*/ 2147483647 h 161"/>
                <a:gd name="T12" fmla="*/ 2147483647 w 453"/>
                <a:gd name="T13" fmla="*/ 2147483647 h 161"/>
                <a:gd name="T14" fmla="*/ 2147483647 w 453"/>
                <a:gd name="T15" fmla="*/ 2147483647 h 161"/>
                <a:gd name="T16" fmla="*/ 0 w 453"/>
                <a:gd name="T17" fmla="*/ 2147483647 h 161"/>
                <a:gd name="T18" fmla="*/ 0 w 453"/>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3"/>
                <a:gd name="T31" fmla="*/ 0 h 161"/>
                <a:gd name="T32" fmla="*/ 453 w 453"/>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3" h="161">
                  <a:moveTo>
                    <a:pt x="0" y="0"/>
                  </a:moveTo>
                  <a:lnTo>
                    <a:pt x="282" y="0"/>
                  </a:lnTo>
                  <a:lnTo>
                    <a:pt x="312" y="12"/>
                  </a:lnTo>
                  <a:lnTo>
                    <a:pt x="377" y="28"/>
                  </a:lnTo>
                  <a:lnTo>
                    <a:pt x="419" y="129"/>
                  </a:lnTo>
                  <a:lnTo>
                    <a:pt x="452" y="160"/>
                  </a:lnTo>
                  <a:lnTo>
                    <a:pt x="98" y="160"/>
                  </a:lnTo>
                  <a:lnTo>
                    <a:pt x="98" y="105"/>
                  </a:lnTo>
                  <a:lnTo>
                    <a:pt x="0" y="105"/>
                  </a:lnTo>
                  <a:lnTo>
                    <a:pt x="0" y="0"/>
                  </a:lnTo>
                </a:path>
              </a:pathLst>
            </a:custGeom>
            <a:solidFill>
              <a:srgbClr val="FFFFFF"/>
            </a:solidFill>
            <a:ln w="12700" cap="rnd">
              <a:solidFill>
                <a:srgbClr val="000000"/>
              </a:solidFill>
              <a:round/>
              <a:headEnd/>
              <a:tailEnd/>
            </a:ln>
          </p:spPr>
          <p:txBody>
            <a:bodyPr/>
            <a:lstStyle/>
            <a:p>
              <a:endParaRPr lang="en-US" dirty="0"/>
            </a:p>
          </p:txBody>
        </p:sp>
        <p:sp>
          <p:nvSpPr>
            <p:cNvPr id="217" name="Freeform 91"/>
            <p:cNvSpPr>
              <a:spLocks/>
            </p:cNvSpPr>
            <p:nvPr/>
          </p:nvSpPr>
          <p:spPr bwMode="auto">
            <a:xfrm>
              <a:off x="2397125" y="4730750"/>
              <a:ext cx="561975" cy="331788"/>
            </a:xfrm>
            <a:custGeom>
              <a:avLst/>
              <a:gdLst>
                <a:gd name="T0" fmla="*/ 0 w 354"/>
                <a:gd name="T1" fmla="*/ 0 h 209"/>
                <a:gd name="T2" fmla="*/ 2147483647 w 354"/>
                <a:gd name="T3" fmla="*/ 0 h 209"/>
                <a:gd name="T4" fmla="*/ 2147483647 w 354"/>
                <a:gd name="T5" fmla="*/ 2147483647 h 209"/>
                <a:gd name="T6" fmla="*/ 0 w 354"/>
                <a:gd name="T7" fmla="*/ 2147483647 h 209"/>
                <a:gd name="T8" fmla="*/ 0 w 354"/>
                <a:gd name="T9" fmla="*/ 0 h 209"/>
                <a:gd name="T10" fmla="*/ 0 60000 65536"/>
                <a:gd name="T11" fmla="*/ 0 60000 65536"/>
                <a:gd name="T12" fmla="*/ 0 60000 65536"/>
                <a:gd name="T13" fmla="*/ 0 60000 65536"/>
                <a:gd name="T14" fmla="*/ 0 60000 65536"/>
                <a:gd name="T15" fmla="*/ 0 w 354"/>
                <a:gd name="T16" fmla="*/ 0 h 209"/>
                <a:gd name="T17" fmla="*/ 354 w 354"/>
                <a:gd name="T18" fmla="*/ 209 h 209"/>
              </a:gdLst>
              <a:ahLst/>
              <a:cxnLst>
                <a:cxn ang="T10">
                  <a:pos x="T0" y="T1"/>
                </a:cxn>
                <a:cxn ang="T11">
                  <a:pos x="T2" y="T3"/>
                </a:cxn>
                <a:cxn ang="T12">
                  <a:pos x="T4" y="T5"/>
                </a:cxn>
                <a:cxn ang="T13">
                  <a:pos x="T6" y="T7"/>
                </a:cxn>
                <a:cxn ang="T14">
                  <a:pos x="T8" y="T9"/>
                </a:cxn>
              </a:cxnLst>
              <a:rect l="T15" t="T16" r="T17" b="T18"/>
              <a:pathLst>
                <a:path w="354" h="209">
                  <a:moveTo>
                    <a:pt x="0" y="0"/>
                  </a:moveTo>
                  <a:lnTo>
                    <a:pt x="353" y="0"/>
                  </a:lnTo>
                  <a:lnTo>
                    <a:pt x="353" y="208"/>
                  </a:lnTo>
                  <a:lnTo>
                    <a:pt x="0" y="208"/>
                  </a:lnTo>
                  <a:lnTo>
                    <a:pt x="0" y="0"/>
                  </a:lnTo>
                </a:path>
              </a:pathLst>
            </a:custGeom>
            <a:solidFill>
              <a:srgbClr val="3399FF"/>
            </a:solidFill>
            <a:ln w="12700" cap="rnd">
              <a:solidFill>
                <a:schemeClr val="tx1"/>
              </a:solidFill>
              <a:round/>
              <a:headEnd/>
              <a:tailEnd/>
            </a:ln>
          </p:spPr>
          <p:txBody>
            <a:bodyPr/>
            <a:lstStyle/>
            <a:p>
              <a:endParaRPr lang="en-US" dirty="0"/>
            </a:p>
          </p:txBody>
        </p:sp>
        <p:sp>
          <p:nvSpPr>
            <p:cNvPr id="218" name="Freeform 92" descr="5%"/>
            <p:cNvSpPr>
              <a:spLocks/>
            </p:cNvSpPr>
            <p:nvPr/>
          </p:nvSpPr>
          <p:spPr bwMode="auto">
            <a:xfrm>
              <a:off x="4573588" y="4786313"/>
              <a:ext cx="444500" cy="266700"/>
            </a:xfrm>
            <a:custGeom>
              <a:avLst/>
              <a:gdLst>
                <a:gd name="T0" fmla="*/ 2147483647 w 280"/>
                <a:gd name="T1" fmla="*/ 0 h 168"/>
                <a:gd name="T2" fmla="*/ 2147483647 w 280"/>
                <a:gd name="T3" fmla="*/ 0 h 168"/>
                <a:gd name="T4" fmla="*/ 2147483647 w 280"/>
                <a:gd name="T5" fmla="*/ 2147483647 h 168"/>
                <a:gd name="T6" fmla="*/ 2147483647 w 280"/>
                <a:gd name="T7" fmla="*/ 2147483647 h 168"/>
                <a:gd name="T8" fmla="*/ 0 w 280"/>
                <a:gd name="T9" fmla="*/ 2147483647 h 168"/>
                <a:gd name="T10" fmla="*/ 2147483647 w 280"/>
                <a:gd name="T11" fmla="*/ 2147483647 h 168"/>
                <a:gd name="T12" fmla="*/ 2147483647 w 280"/>
                <a:gd name="T13" fmla="*/ 2147483647 h 168"/>
                <a:gd name="T14" fmla="*/ 2147483647 w 280"/>
                <a:gd name="T15" fmla="*/ 2147483647 h 168"/>
                <a:gd name="T16" fmla="*/ 2147483647 w 280"/>
                <a:gd name="T17" fmla="*/ 2147483647 h 168"/>
                <a:gd name="T18" fmla="*/ 2147483647 w 280"/>
                <a:gd name="T19" fmla="*/ 2147483647 h 168"/>
                <a:gd name="T20" fmla="*/ 2147483647 w 280"/>
                <a:gd name="T21" fmla="*/ 2147483647 h 168"/>
                <a:gd name="T22" fmla="*/ 2147483647 w 280"/>
                <a:gd name="T23" fmla="*/ 2147483647 h 168"/>
                <a:gd name="T24" fmla="*/ 2147483647 w 280"/>
                <a:gd name="T25" fmla="*/ 2147483647 h 168"/>
                <a:gd name="T26" fmla="*/ 2147483647 w 280"/>
                <a:gd name="T27" fmla="*/ 2147483647 h 168"/>
                <a:gd name="T28" fmla="*/ 2147483647 w 280"/>
                <a:gd name="T29" fmla="*/ 2147483647 h 168"/>
                <a:gd name="T30" fmla="*/ 2147483647 w 280"/>
                <a:gd name="T31" fmla="*/ 2147483647 h 168"/>
                <a:gd name="T32" fmla="*/ 2147483647 w 280"/>
                <a:gd name="T33" fmla="*/ 0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0"/>
                <a:gd name="T52" fmla="*/ 0 h 168"/>
                <a:gd name="T53" fmla="*/ 280 w 280"/>
                <a:gd name="T54" fmla="*/ 168 h 1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0" h="168">
                  <a:moveTo>
                    <a:pt x="115" y="0"/>
                  </a:moveTo>
                  <a:lnTo>
                    <a:pt x="108" y="0"/>
                  </a:lnTo>
                  <a:lnTo>
                    <a:pt x="74" y="50"/>
                  </a:lnTo>
                  <a:lnTo>
                    <a:pt x="56" y="50"/>
                  </a:lnTo>
                  <a:lnTo>
                    <a:pt x="0" y="101"/>
                  </a:lnTo>
                  <a:lnTo>
                    <a:pt x="25" y="156"/>
                  </a:lnTo>
                  <a:lnTo>
                    <a:pt x="111" y="167"/>
                  </a:lnTo>
                  <a:lnTo>
                    <a:pt x="133" y="154"/>
                  </a:lnTo>
                  <a:lnTo>
                    <a:pt x="158" y="115"/>
                  </a:lnTo>
                  <a:lnTo>
                    <a:pt x="164" y="110"/>
                  </a:lnTo>
                  <a:lnTo>
                    <a:pt x="279" y="78"/>
                  </a:lnTo>
                  <a:lnTo>
                    <a:pt x="272" y="63"/>
                  </a:lnTo>
                  <a:lnTo>
                    <a:pt x="227" y="51"/>
                  </a:lnTo>
                  <a:lnTo>
                    <a:pt x="163" y="78"/>
                  </a:lnTo>
                  <a:lnTo>
                    <a:pt x="163" y="32"/>
                  </a:lnTo>
                  <a:lnTo>
                    <a:pt x="115" y="32"/>
                  </a:lnTo>
                  <a:lnTo>
                    <a:pt x="115" y="0"/>
                  </a:lnTo>
                </a:path>
              </a:pathLst>
            </a:custGeom>
            <a:solidFill>
              <a:srgbClr val="FFFFFF"/>
            </a:solidFill>
            <a:ln w="12700" cap="rnd">
              <a:solidFill>
                <a:srgbClr val="000000"/>
              </a:solidFill>
              <a:round/>
              <a:headEnd/>
              <a:tailEnd/>
            </a:ln>
          </p:spPr>
          <p:txBody>
            <a:bodyPr/>
            <a:lstStyle/>
            <a:p>
              <a:endParaRPr lang="en-US" dirty="0"/>
            </a:p>
          </p:txBody>
        </p:sp>
        <p:sp>
          <p:nvSpPr>
            <p:cNvPr id="219" name="Freeform 93" descr="5%"/>
            <p:cNvSpPr>
              <a:spLocks/>
            </p:cNvSpPr>
            <p:nvPr/>
          </p:nvSpPr>
          <p:spPr bwMode="auto">
            <a:xfrm>
              <a:off x="4419600" y="5029200"/>
              <a:ext cx="712788" cy="198438"/>
            </a:xfrm>
            <a:custGeom>
              <a:avLst/>
              <a:gdLst>
                <a:gd name="T0" fmla="*/ 0 w 449"/>
                <a:gd name="T1" fmla="*/ 2147483647 h 125"/>
                <a:gd name="T2" fmla="*/ 2147483647 w 449"/>
                <a:gd name="T3" fmla="*/ 2147483647 h 125"/>
                <a:gd name="T4" fmla="*/ 2147483647 w 449"/>
                <a:gd name="T5" fmla="*/ 2147483647 h 125"/>
                <a:gd name="T6" fmla="*/ 2147483647 w 449"/>
                <a:gd name="T7" fmla="*/ 2147483647 h 125"/>
                <a:gd name="T8" fmla="*/ 2147483647 w 449"/>
                <a:gd name="T9" fmla="*/ 2147483647 h 125"/>
                <a:gd name="T10" fmla="*/ 2147483647 w 449"/>
                <a:gd name="T11" fmla="*/ 2147483647 h 125"/>
                <a:gd name="T12" fmla="*/ 2147483647 w 449"/>
                <a:gd name="T13" fmla="*/ 0 h 125"/>
                <a:gd name="T14" fmla="*/ 2147483647 w 449"/>
                <a:gd name="T15" fmla="*/ 2147483647 h 125"/>
                <a:gd name="T16" fmla="*/ 2147483647 w 449"/>
                <a:gd name="T17" fmla="*/ 2147483647 h 125"/>
                <a:gd name="T18" fmla="*/ 2147483647 w 449"/>
                <a:gd name="T19" fmla="*/ 2147483647 h 125"/>
                <a:gd name="T20" fmla="*/ 2147483647 w 449"/>
                <a:gd name="T21" fmla="*/ 2147483647 h 125"/>
                <a:gd name="T22" fmla="*/ 0 w 449"/>
                <a:gd name="T23" fmla="*/ 2147483647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9"/>
                <a:gd name="T37" fmla="*/ 0 h 125"/>
                <a:gd name="T38" fmla="*/ 449 w 449"/>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9" h="125">
                  <a:moveTo>
                    <a:pt x="0" y="123"/>
                  </a:moveTo>
                  <a:lnTo>
                    <a:pt x="14" y="112"/>
                  </a:lnTo>
                  <a:lnTo>
                    <a:pt x="116" y="76"/>
                  </a:lnTo>
                  <a:lnTo>
                    <a:pt x="201" y="87"/>
                  </a:lnTo>
                  <a:lnTo>
                    <a:pt x="225" y="74"/>
                  </a:lnTo>
                  <a:lnTo>
                    <a:pt x="254" y="33"/>
                  </a:lnTo>
                  <a:lnTo>
                    <a:pt x="372" y="0"/>
                  </a:lnTo>
                  <a:lnTo>
                    <a:pt x="392" y="55"/>
                  </a:lnTo>
                  <a:lnTo>
                    <a:pt x="448" y="66"/>
                  </a:lnTo>
                  <a:lnTo>
                    <a:pt x="420" y="92"/>
                  </a:lnTo>
                  <a:lnTo>
                    <a:pt x="440" y="124"/>
                  </a:lnTo>
                  <a:lnTo>
                    <a:pt x="0" y="123"/>
                  </a:lnTo>
                </a:path>
              </a:pathLst>
            </a:custGeom>
            <a:pattFill prst="pct5">
              <a:fgClr>
                <a:schemeClr val="tx1"/>
              </a:fgClr>
              <a:bgClr>
                <a:srgbClr val="FFFFFF"/>
              </a:bgClr>
            </a:pattFill>
            <a:ln w="12700" cap="rnd">
              <a:noFill/>
              <a:round/>
              <a:headEnd/>
              <a:tailEnd/>
            </a:ln>
          </p:spPr>
          <p:txBody>
            <a:bodyPr/>
            <a:lstStyle/>
            <a:p>
              <a:endParaRPr lang="en-US" dirty="0"/>
            </a:p>
          </p:txBody>
        </p:sp>
        <p:sp>
          <p:nvSpPr>
            <p:cNvPr id="220" name="Freeform 94"/>
            <p:cNvSpPr>
              <a:spLocks/>
            </p:cNvSpPr>
            <p:nvPr/>
          </p:nvSpPr>
          <p:spPr bwMode="auto">
            <a:xfrm>
              <a:off x="4006850" y="4865688"/>
              <a:ext cx="604838" cy="260350"/>
            </a:xfrm>
            <a:custGeom>
              <a:avLst/>
              <a:gdLst>
                <a:gd name="T0" fmla="*/ 0 w 381"/>
                <a:gd name="T1" fmla="*/ 2147483647 h 164"/>
                <a:gd name="T2" fmla="*/ 2147483647 w 381"/>
                <a:gd name="T3" fmla="*/ 2147483647 h 164"/>
                <a:gd name="T4" fmla="*/ 2147483647 w 381"/>
                <a:gd name="T5" fmla="*/ 2147483647 h 164"/>
                <a:gd name="T6" fmla="*/ 2147483647 w 381"/>
                <a:gd name="T7" fmla="*/ 2147483647 h 164"/>
                <a:gd name="T8" fmla="*/ 2147483647 w 381"/>
                <a:gd name="T9" fmla="*/ 2147483647 h 164"/>
                <a:gd name="T10" fmla="*/ 2147483647 w 381"/>
                <a:gd name="T11" fmla="*/ 0 h 164"/>
                <a:gd name="T12" fmla="*/ 2147483647 w 381"/>
                <a:gd name="T13" fmla="*/ 2147483647 h 164"/>
                <a:gd name="T14" fmla="*/ 2147483647 w 381"/>
                <a:gd name="T15" fmla="*/ 2147483647 h 164"/>
                <a:gd name="T16" fmla="*/ 2147483647 w 381"/>
                <a:gd name="T17" fmla="*/ 2147483647 h 164"/>
                <a:gd name="T18" fmla="*/ 2147483647 w 381"/>
                <a:gd name="T19" fmla="*/ 2147483647 h 164"/>
                <a:gd name="T20" fmla="*/ 2147483647 w 381"/>
                <a:gd name="T21" fmla="*/ 2147483647 h 164"/>
                <a:gd name="T22" fmla="*/ 2147483647 w 381"/>
                <a:gd name="T23" fmla="*/ 2147483647 h 164"/>
                <a:gd name="T24" fmla="*/ 2147483647 w 381"/>
                <a:gd name="T25" fmla="*/ 2147483647 h 164"/>
                <a:gd name="T26" fmla="*/ 2147483647 w 381"/>
                <a:gd name="T27" fmla="*/ 2147483647 h 164"/>
                <a:gd name="T28" fmla="*/ 0 w 381"/>
                <a:gd name="T29" fmla="*/ 2147483647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1"/>
                <a:gd name="T46" fmla="*/ 0 h 164"/>
                <a:gd name="T47" fmla="*/ 381 w 381"/>
                <a:gd name="T48" fmla="*/ 164 h 1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1" h="164">
                  <a:moveTo>
                    <a:pt x="0" y="163"/>
                  </a:moveTo>
                  <a:lnTo>
                    <a:pt x="22" y="120"/>
                  </a:lnTo>
                  <a:lnTo>
                    <a:pt x="72" y="94"/>
                  </a:lnTo>
                  <a:lnTo>
                    <a:pt x="176" y="76"/>
                  </a:lnTo>
                  <a:lnTo>
                    <a:pt x="240" y="11"/>
                  </a:lnTo>
                  <a:lnTo>
                    <a:pt x="240" y="0"/>
                  </a:lnTo>
                  <a:lnTo>
                    <a:pt x="311" y="44"/>
                  </a:lnTo>
                  <a:lnTo>
                    <a:pt x="338" y="37"/>
                  </a:lnTo>
                  <a:lnTo>
                    <a:pt x="356" y="51"/>
                  </a:lnTo>
                  <a:lnTo>
                    <a:pt x="380" y="104"/>
                  </a:lnTo>
                  <a:lnTo>
                    <a:pt x="283" y="140"/>
                  </a:lnTo>
                  <a:lnTo>
                    <a:pt x="269" y="152"/>
                  </a:lnTo>
                  <a:lnTo>
                    <a:pt x="80" y="152"/>
                  </a:lnTo>
                  <a:lnTo>
                    <a:pt x="80" y="163"/>
                  </a:lnTo>
                  <a:lnTo>
                    <a:pt x="0" y="163"/>
                  </a:lnTo>
                </a:path>
              </a:pathLst>
            </a:custGeom>
            <a:solidFill>
              <a:srgbClr val="FFFFFF"/>
            </a:solidFill>
            <a:ln w="12700" cap="rnd">
              <a:solidFill>
                <a:srgbClr val="000000"/>
              </a:solidFill>
              <a:round/>
              <a:headEnd/>
              <a:tailEnd/>
            </a:ln>
          </p:spPr>
          <p:txBody>
            <a:bodyPr/>
            <a:lstStyle/>
            <a:p>
              <a:endParaRPr lang="en-US" dirty="0"/>
            </a:p>
          </p:txBody>
        </p:sp>
        <p:sp>
          <p:nvSpPr>
            <p:cNvPr id="221" name="Freeform 95"/>
            <p:cNvSpPr>
              <a:spLocks/>
            </p:cNvSpPr>
            <p:nvPr/>
          </p:nvSpPr>
          <p:spPr bwMode="auto">
            <a:xfrm>
              <a:off x="3578225" y="5106988"/>
              <a:ext cx="419100" cy="298450"/>
            </a:xfrm>
            <a:custGeom>
              <a:avLst/>
              <a:gdLst>
                <a:gd name="T0" fmla="*/ 0 w 264"/>
                <a:gd name="T1" fmla="*/ 0 h 188"/>
                <a:gd name="T2" fmla="*/ 2147483647 w 264"/>
                <a:gd name="T3" fmla="*/ 0 h 188"/>
                <a:gd name="T4" fmla="*/ 2147483647 w 264"/>
                <a:gd name="T5" fmla="*/ 2147483647 h 188"/>
                <a:gd name="T6" fmla="*/ 2147483647 w 264"/>
                <a:gd name="T7" fmla="*/ 2147483647 h 188"/>
                <a:gd name="T8" fmla="*/ 2147483647 w 264"/>
                <a:gd name="T9" fmla="*/ 2147483647 h 188"/>
                <a:gd name="T10" fmla="*/ 2147483647 w 264"/>
                <a:gd name="T11" fmla="*/ 2147483647 h 188"/>
                <a:gd name="T12" fmla="*/ 2147483647 w 264"/>
                <a:gd name="T13" fmla="*/ 2147483647 h 188"/>
                <a:gd name="T14" fmla="*/ 2147483647 w 264"/>
                <a:gd name="T15" fmla="*/ 2147483647 h 188"/>
                <a:gd name="T16" fmla="*/ 2147483647 w 264"/>
                <a:gd name="T17" fmla="*/ 2147483647 h 188"/>
                <a:gd name="T18" fmla="*/ 2147483647 w 264"/>
                <a:gd name="T19" fmla="*/ 2147483647 h 188"/>
                <a:gd name="T20" fmla="*/ 2147483647 w 264"/>
                <a:gd name="T21" fmla="*/ 2147483647 h 188"/>
                <a:gd name="T22" fmla="*/ 0 w 264"/>
                <a:gd name="T23" fmla="*/ 0 h 1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4"/>
                <a:gd name="T37" fmla="*/ 0 h 188"/>
                <a:gd name="T38" fmla="*/ 264 w 264"/>
                <a:gd name="T39" fmla="*/ 188 h 1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4" h="188">
                  <a:moveTo>
                    <a:pt x="0" y="0"/>
                  </a:moveTo>
                  <a:lnTo>
                    <a:pt x="238" y="0"/>
                  </a:lnTo>
                  <a:lnTo>
                    <a:pt x="228" y="24"/>
                  </a:lnTo>
                  <a:lnTo>
                    <a:pt x="263" y="27"/>
                  </a:lnTo>
                  <a:lnTo>
                    <a:pt x="230" y="91"/>
                  </a:lnTo>
                  <a:lnTo>
                    <a:pt x="196" y="125"/>
                  </a:lnTo>
                  <a:lnTo>
                    <a:pt x="173" y="187"/>
                  </a:lnTo>
                  <a:lnTo>
                    <a:pt x="35" y="187"/>
                  </a:lnTo>
                  <a:lnTo>
                    <a:pt x="35" y="158"/>
                  </a:lnTo>
                  <a:lnTo>
                    <a:pt x="10" y="154"/>
                  </a:lnTo>
                  <a:lnTo>
                    <a:pt x="10" y="39"/>
                  </a:lnTo>
                  <a:lnTo>
                    <a:pt x="0" y="0"/>
                  </a:lnTo>
                </a:path>
              </a:pathLst>
            </a:custGeom>
            <a:solidFill>
              <a:srgbClr val="C0C0C0"/>
            </a:solidFill>
            <a:ln w="12700" cap="rnd">
              <a:solidFill>
                <a:srgbClr val="000000"/>
              </a:solidFill>
              <a:round/>
              <a:headEnd/>
              <a:tailEnd/>
            </a:ln>
          </p:spPr>
          <p:txBody>
            <a:bodyPr/>
            <a:lstStyle/>
            <a:p>
              <a:endParaRPr lang="en-US" dirty="0"/>
            </a:p>
          </p:txBody>
        </p:sp>
        <p:sp>
          <p:nvSpPr>
            <p:cNvPr id="222" name="Freeform 96"/>
            <p:cNvSpPr>
              <a:spLocks/>
            </p:cNvSpPr>
            <p:nvPr/>
          </p:nvSpPr>
          <p:spPr bwMode="auto">
            <a:xfrm>
              <a:off x="3943350" y="5105400"/>
              <a:ext cx="712788" cy="150813"/>
            </a:xfrm>
            <a:custGeom>
              <a:avLst/>
              <a:gdLst>
                <a:gd name="T0" fmla="*/ 2147483647 w 449"/>
                <a:gd name="T1" fmla="*/ 2147483647 h 94"/>
                <a:gd name="T2" fmla="*/ 2147483647 w 449"/>
                <a:gd name="T3" fmla="*/ 2147483647 h 94"/>
                <a:gd name="T4" fmla="*/ 2147483647 w 449"/>
                <a:gd name="T5" fmla="*/ 0 h 94"/>
                <a:gd name="T6" fmla="*/ 2147483647 w 449"/>
                <a:gd name="T7" fmla="*/ 0 h 94"/>
                <a:gd name="T8" fmla="*/ 2147483647 w 449"/>
                <a:gd name="T9" fmla="*/ 2147483647 h 94"/>
                <a:gd name="T10" fmla="*/ 2147483647 w 449"/>
                <a:gd name="T11" fmla="*/ 2147483647 h 94"/>
                <a:gd name="T12" fmla="*/ 2147483647 w 449"/>
                <a:gd name="T13" fmla="*/ 2147483647 h 94"/>
                <a:gd name="T14" fmla="*/ 0 w 449"/>
                <a:gd name="T15" fmla="*/ 2147483647 h 94"/>
                <a:gd name="T16" fmla="*/ 2147483647 w 449"/>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9"/>
                <a:gd name="T28" fmla="*/ 0 h 94"/>
                <a:gd name="T29" fmla="*/ 449 w 449"/>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9" h="94">
                  <a:moveTo>
                    <a:pt x="40" y="10"/>
                  </a:moveTo>
                  <a:lnTo>
                    <a:pt x="119" y="10"/>
                  </a:lnTo>
                  <a:lnTo>
                    <a:pt x="119" y="0"/>
                  </a:lnTo>
                  <a:lnTo>
                    <a:pt x="448" y="0"/>
                  </a:lnTo>
                  <a:lnTo>
                    <a:pt x="441" y="20"/>
                  </a:lnTo>
                  <a:lnTo>
                    <a:pt x="310" y="67"/>
                  </a:lnTo>
                  <a:lnTo>
                    <a:pt x="297" y="93"/>
                  </a:lnTo>
                  <a:lnTo>
                    <a:pt x="0" y="93"/>
                  </a:lnTo>
                  <a:lnTo>
                    <a:pt x="40" y="10"/>
                  </a:lnTo>
                </a:path>
              </a:pathLst>
            </a:custGeom>
            <a:solidFill>
              <a:srgbClr val="C0C0C0"/>
            </a:solidFill>
            <a:ln w="12700" cap="rnd">
              <a:solidFill>
                <a:srgbClr val="000000"/>
              </a:solidFill>
              <a:round/>
              <a:headEnd/>
              <a:tailEnd/>
            </a:ln>
          </p:spPr>
          <p:txBody>
            <a:bodyPr/>
            <a:lstStyle/>
            <a:p>
              <a:endParaRPr lang="en-US" dirty="0"/>
            </a:p>
          </p:txBody>
        </p:sp>
        <p:sp>
          <p:nvSpPr>
            <p:cNvPr id="223" name="Freeform 97"/>
            <p:cNvSpPr>
              <a:spLocks/>
            </p:cNvSpPr>
            <p:nvPr/>
          </p:nvSpPr>
          <p:spPr bwMode="auto">
            <a:xfrm>
              <a:off x="4416425" y="5106988"/>
              <a:ext cx="742950" cy="231775"/>
            </a:xfrm>
            <a:custGeom>
              <a:avLst/>
              <a:gdLst>
                <a:gd name="T0" fmla="*/ 2147483647 w 468"/>
                <a:gd name="T1" fmla="*/ 0 h 146"/>
                <a:gd name="T2" fmla="*/ 2147483647 w 468"/>
                <a:gd name="T3" fmla="*/ 0 h 146"/>
                <a:gd name="T4" fmla="*/ 2147483647 w 468"/>
                <a:gd name="T5" fmla="*/ 2147483647 h 146"/>
                <a:gd name="T6" fmla="*/ 2147483647 w 468"/>
                <a:gd name="T7" fmla="*/ 2147483647 h 146"/>
                <a:gd name="T8" fmla="*/ 2147483647 w 468"/>
                <a:gd name="T9" fmla="*/ 2147483647 h 146"/>
                <a:gd name="T10" fmla="*/ 2147483647 w 468"/>
                <a:gd name="T11" fmla="*/ 2147483647 h 146"/>
                <a:gd name="T12" fmla="*/ 2147483647 w 468"/>
                <a:gd name="T13" fmla="*/ 2147483647 h 146"/>
                <a:gd name="T14" fmla="*/ 2147483647 w 468"/>
                <a:gd name="T15" fmla="*/ 2147483647 h 146"/>
                <a:gd name="T16" fmla="*/ 2147483647 w 468"/>
                <a:gd name="T17" fmla="*/ 2147483647 h 146"/>
                <a:gd name="T18" fmla="*/ 2147483647 w 468"/>
                <a:gd name="T19" fmla="*/ 2147483647 h 146"/>
                <a:gd name="T20" fmla="*/ 2147483647 w 468"/>
                <a:gd name="T21" fmla="*/ 2147483647 h 146"/>
                <a:gd name="T22" fmla="*/ 0 w 468"/>
                <a:gd name="T23" fmla="*/ 2147483647 h 146"/>
                <a:gd name="T24" fmla="*/ 2147483647 w 468"/>
                <a:gd name="T25" fmla="*/ 2147483647 h 146"/>
                <a:gd name="T26" fmla="*/ 2147483647 w 468"/>
                <a:gd name="T27" fmla="*/ 2147483647 h 146"/>
                <a:gd name="T28" fmla="*/ 2147483647 w 468"/>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8"/>
                <a:gd name="T46" fmla="*/ 0 h 146"/>
                <a:gd name="T47" fmla="*/ 468 w 468"/>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8" h="146">
                  <a:moveTo>
                    <a:pt x="151" y="0"/>
                  </a:moveTo>
                  <a:lnTo>
                    <a:pt x="446" y="0"/>
                  </a:lnTo>
                  <a:lnTo>
                    <a:pt x="467" y="45"/>
                  </a:lnTo>
                  <a:lnTo>
                    <a:pt x="415" y="88"/>
                  </a:lnTo>
                  <a:lnTo>
                    <a:pt x="342" y="107"/>
                  </a:lnTo>
                  <a:lnTo>
                    <a:pt x="312" y="145"/>
                  </a:lnTo>
                  <a:lnTo>
                    <a:pt x="240" y="83"/>
                  </a:lnTo>
                  <a:lnTo>
                    <a:pt x="183" y="83"/>
                  </a:lnTo>
                  <a:lnTo>
                    <a:pt x="173" y="70"/>
                  </a:lnTo>
                  <a:lnTo>
                    <a:pt x="95" y="70"/>
                  </a:lnTo>
                  <a:lnTo>
                    <a:pt x="66" y="90"/>
                  </a:lnTo>
                  <a:lnTo>
                    <a:pt x="0" y="90"/>
                  </a:lnTo>
                  <a:lnTo>
                    <a:pt x="13" y="65"/>
                  </a:lnTo>
                  <a:lnTo>
                    <a:pt x="144" y="21"/>
                  </a:lnTo>
                  <a:lnTo>
                    <a:pt x="151" y="0"/>
                  </a:lnTo>
                </a:path>
              </a:pathLst>
            </a:custGeom>
            <a:solidFill>
              <a:srgbClr val="C0C0C0"/>
            </a:solidFill>
            <a:ln w="12700" cap="rnd">
              <a:solidFill>
                <a:srgbClr val="000000"/>
              </a:solidFill>
              <a:round/>
              <a:headEnd/>
              <a:tailEnd/>
            </a:ln>
          </p:spPr>
          <p:txBody>
            <a:bodyPr/>
            <a:lstStyle/>
            <a:p>
              <a:endParaRPr lang="en-US" dirty="0"/>
            </a:p>
          </p:txBody>
        </p:sp>
        <p:sp>
          <p:nvSpPr>
            <p:cNvPr id="224" name="Freeform 98" descr="5%"/>
            <p:cNvSpPr>
              <a:spLocks/>
            </p:cNvSpPr>
            <p:nvPr/>
          </p:nvSpPr>
          <p:spPr bwMode="auto">
            <a:xfrm>
              <a:off x="4510088" y="5219700"/>
              <a:ext cx="403225" cy="277813"/>
            </a:xfrm>
            <a:custGeom>
              <a:avLst/>
              <a:gdLst>
                <a:gd name="T0" fmla="*/ 2147483647 w 254"/>
                <a:gd name="T1" fmla="*/ 2147483647 h 174"/>
                <a:gd name="T2" fmla="*/ 2147483647 w 254"/>
                <a:gd name="T3" fmla="*/ 0 h 174"/>
                <a:gd name="T4" fmla="*/ 2147483647 w 254"/>
                <a:gd name="T5" fmla="*/ 0 h 174"/>
                <a:gd name="T6" fmla="*/ 2147483647 w 254"/>
                <a:gd name="T7" fmla="*/ 2147483647 h 174"/>
                <a:gd name="T8" fmla="*/ 2147483647 w 254"/>
                <a:gd name="T9" fmla="*/ 2147483647 h 174"/>
                <a:gd name="T10" fmla="*/ 2147483647 w 254"/>
                <a:gd name="T11" fmla="*/ 2147483647 h 174"/>
                <a:gd name="T12" fmla="*/ 2147483647 w 254"/>
                <a:gd name="T13" fmla="*/ 2147483647 h 174"/>
                <a:gd name="T14" fmla="*/ 2147483647 w 254"/>
                <a:gd name="T15" fmla="*/ 2147483647 h 174"/>
                <a:gd name="T16" fmla="*/ 2147483647 w 254"/>
                <a:gd name="T17" fmla="*/ 2147483647 h 174"/>
                <a:gd name="T18" fmla="*/ 2147483647 w 254"/>
                <a:gd name="T19" fmla="*/ 2147483647 h 174"/>
                <a:gd name="T20" fmla="*/ 0 w 254"/>
                <a:gd name="T21" fmla="*/ 2147483647 h 174"/>
                <a:gd name="T22" fmla="*/ 2147483647 w 254"/>
                <a:gd name="T23" fmla="*/ 2147483647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174"/>
                <a:gd name="T38" fmla="*/ 254 w 25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174">
                  <a:moveTo>
                    <a:pt x="10" y="20"/>
                  </a:moveTo>
                  <a:lnTo>
                    <a:pt x="36" y="0"/>
                  </a:lnTo>
                  <a:lnTo>
                    <a:pt x="114" y="0"/>
                  </a:lnTo>
                  <a:lnTo>
                    <a:pt x="122" y="12"/>
                  </a:lnTo>
                  <a:lnTo>
                    <a:pt x="181" y="12"/>
                  </a:lnTo>
                  <a:lnTo>
                    <a:pt x="253" y="74"/>
                  </a:lnTo>
                  <a:lnTo>
                    <a:pt x="186" y="129"/>
                  </a:lnTo>
                  <a:lnTo>
                    <a:pt x="138" y="142"/>
                  </a:lnTo>
                  <a:lnTo>
                    <a:pt x="131" y="173"/>
                  </a:lnTo>
                  <a:lnTo>
                    <a:pt x="106" y="137"/>
                  </a:lnTo>
                  <a:lnTo>
                    <a:pt x="0" y="37"/>
                  </a:lnTo>
                  <a:lnTo>
                    <a:pt x="10" y="20"/>
                  </a:lnTo>
                </a:path>
              </a:pathLst>
            </a:custGeom>
            <a:solidFill>
              <a:srgbClr val="FFFFFF"/>
            </a:solidFill>
            <a:ln w="12700" cap="rnd">
              <a:solidFill>
                <a:srgbClr val="000000"/>
              </a:solidFill>
              <a:round/>
              <a:headEnd/>
              <a:tailEnd/>
            </a:ln>
          </p:spPr>
          <p:txBody>
            <a:bodyPr/>
            <a:lstStyle/>
            <a:p>
              <a:endParaRPr lang="en-US" dirty="0"/>
            </a:p>
          </p:txBody>
        </p:sp>
        <p:sp>
          <p:nvSpPr>
            <p:cNvPr id="225" name="Freeform 99"/>
            <p:cNvSpPr>
              <a:spLocks/>
            </p:cNvSpPr>
            <p:nvPr/>
          </p:nvSpPr>
          <p:spPr bwMode="auto">
            <a:xfrm>
              <a:off x="4327525" y="5253038"/>
              <a:ext cx="392113" cy="346075"/>
            </a:xfrm>
            <a:custGeom>
              <a:avLst/>
              <a:gdLst>
                <a:gd name="T0" fmla="*/ 0 w 247"/>
                <a:gd name="T1" fmla="*/ 0 h 218"/>
                <a:gd name="T2" fmla="*/ 2147483647 w 247"/>
                <a:gd name="T3" fmla="*/ 0 h 218"/>
                <a:gd name="T4" fmla="*/ 2147483647 w 247"/>
                <a:gd name="T5" fmla="*/ 2147483647 h 218"/>
                <a:gd name="T6" fmla="*/ 2147483647 w 247"/>
                <a:gd name="T7" fmla="*/ 2147483647 h 218"/>
                <a:gd name="T8" fmla="*/ 2147483647 w 247"/>
                <a:gd name="T9" fmla="*/ 2147483647 h 218"/>
                <a:gd name="T10" fmla="*/ 2147483647 w 247"/>
                <a:gd name="T11" fmla="*/ 2147483647 h 218"/>
                <a:gd name="T12" fmla="*/ 2147483647 w 247"/>
                <a:gd name="T13" fmla="*/ 2147483647 h 218"/>
                <a:gd name="T14" fmla="*/ 2147483647 w 247"/>
                <a:gd name="T15" fmla="*/ 2147483647 h 218"/>
                <a:gd name="T16" fmla="*/ 2147483647 w 247"/>
                <a:gd name="T17" fmla="*/ 2147483647 h 218"/>
                <a:gd name="T18" fmla="*/ 2147483647 w 247"/>
                <a:gd name="T19" fmla="*/ 2147483647 h 218"/>
                <a:gd name="T20" fmla="*/ 0 w 247"/>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218"/>
                <a:gd name="T35" fmla="*/ 247 w 247"/>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218">
                  <a:moveTo>
                    <a:pt x="0" y="0"/>
                  </a:moveTo>
                  <a:lnTo>
                    <a:pt x="124" y="0"/>
                  </a:lnTo>
                  <a:lnTo>
                    <a:pt x="115" y="18"/>
                  </a:lnTo>
                  <a:lnTo>
                    <a:pt x="221" y="116"/>
                  </a:lnTo>
                  <a:lnTo>
                    <a:pt x="246" y="152"/>
                  </a:lnTo>
                  <a:lnTo>
                    <a:pt x="214" y="217"/>
                  </a:lnTo>
                  <a:lnTo>
                    <a:pt x="45" y="217"/>
                  </a:lnTo>
                  <a:lnTo>
                    <a:pt x="28" y="191"/>
                  </a:lnTo>
                  <a:lnTo>
                    <a:pt x="18" y="157"/>
                  </a:lnTo>
                  <a:lnTo>
                    <a:pt x="35" y="137"/>
                  </a:lnTo>
                  <a:lnTo>
                    <a:pt x="0" y="0"/>
                  </a:lnTo>
                </a:path>
              </a:pathLst>
            </a:custGeom>
            <a:solidFill>
              <a:srgbClr val="C0C0C0"/>
            </a:solidFill>
            <a:ln w="12700" cap="rnd">
              <a:solidFill>
                <a:srgbClr val="000000"/>
              </a:solidFill>
              <a:round/>
              <a:headEnd/>
              <a:tailEnd/>
            </a:ln>
          </p:spPr>
          <p:txBody>
            <a:bodyPr/>
            <a:lstStyle/>
            <a:p>
              <a:endParaRPr lang="en-US" dirty="0"/>
            </a:p>
          </p:txBody>
        </p:sp>
        <p:sp>
          <p:nvSpPr>
            <p:cNvPr id="226" name="Freeform 100"/>
            <p:cNvSpPr>
              <a:spLocks/>
            </p:cNvSpPr>
            <p:nvPr/>
          </p:nvSpPr>
          <p:spPr bwMode="auto">
            <a:xfrm>
              <a:off x="4070350" y="5253038"/>
              <a:ext cx="315913" cy="360362"/>
            </a:xfrm>
            <a:custGeom>
              <a:avLst/>
              <a:gdLst>
                <a:gd name="T0" fmla="*/ 2147483647 w 199"/>
                <a:gd name="T1" fmla="*/ 0 h 227"/>
                <a:gd name="T2" fmla="*/ 2147483647 w 199"/>
                <a:gd name="T3" fmla="*/ 0 h 227"/>
                <a:gd name="T4" fmla="*/ 2147483647 w 199"/>
                <a:gd name="T5" fmla="*/ 2147483647 h 227"/>
                <a:gd name="T6" fmla="*/ 2147483647 w 199"/>
                <a:gd name="T7" fmla="*/ 2147483647 h 227"/>
                <a:gd name="T8" fmla="*/ 2147483647 w 199"/>
                <a:gd name="T9" fmla="*/ 2147483647 h 227"/>
                <a:gd name="T10" fmla="*/ 2147483647 w 199"/>
                <a:gd name="T11" fmla="*/ 2147483647 h 227"/>
                <a:gd name="T12" fmla="*/ 2147483647 w 199"/>
                <a:gd name="T13" fmla="*/ 2147483647 h 227"/>
                <a:gd name="T14" fmla="*/ 0 w 199"/>
                <a:gd name="T15" fmla="*/ 2147483647 h 227"/>
                <a:gd name="T16" fmla="*/ 2147483647 w 199"/>
                <a:gd name="T17" fmla="*/ 2147483647 h 227"/>
                <a:gd name="T18" fmla="*/ 2147483647 w 199"/>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227"/>
                <a:gd name="T32" fmla="*/ 199 w 199"/>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227">
                  <a:moveTo>
                    <a:pt x="40" y="0"/>
                  </a:moveTo>
                  <a:lnTo>
                    <a:pt x="165" y="0"/>
                  </a:lnTo>
                  <a:lnTo>
                    <a:pt x="198" y="138"/>
                  </a:lnTo>
                  <a:lnTo>
                    <a:pt x="183" y="156"/>
                  </a:lnTo>
                  <a:lnTo>
                    <a:pt x="190" y="189"/>
                  </a:lnTo>
                  <a:lnTo>
                    <a:pt x="52" y="189"/>
                  </a:lnTo>
                  <a:lnTo>
                    <a:pt x="49" y="221"/>
                  </a:lnTo>
                  <a:lnTo>
                    <a:pt x="0" y="226"/>
                  </a:lnTo>
                  <a:lnTo>
                    <a:pt x="1" y="163"/>
                  </a:lnTo>
                  <a:lnTo>
                    <a:pt x="40" y="0"/>
                  </a:lnTo>
                </a:path>
              </a:pathLst>
            </a:custGeom>
            <a:solidFill>
              <a:srgbClr val="C0C0C0"/>
            </a:solidFill>
            <a:ln w="12700" cap="rnd">
              <a:solidFill>
                <a:srgbClr val="000000"/>
              </a:solidFill>
              <a:round/>
              <a:headEnd/>
              <a:tailEnd/>
            </a:ln>
          </p:spPr>
          <p:txBody>
            <a:bodyPr/>
            <a:lstStyle/>
            <a:p>
              <a:endParaRPr lang="en-US" dirty="0"/>
            </a:p>
          </p:txBody>
        </p:sp>
        <p:sp>
          <p:nvSpPr>
            <p:cNvPr id="227" name="Freeform 101" descr="5%"/>
            <p:cNvSpPr>
              <a:spLocks/>
            </p:cNvSpPr>
            <p:nvPr/>
          </p:nvSpPr>
          <p:spPr bwMode="auto">
            <a:xfrm>
              <a:off x="3852863" y="5253038"/>
              <a:ext cx="282575" cy="390525"/>
            </a:xfrm>
            <a:custGeom>
              <a:avLst/>
              <a:gdLst>
                <a:gd name="T0" fmla="*/ 2147483647 w 178"/>
                <a:gd name="T1" fmla="*/ 0 h 245"/>
                <a:gd name="T2" fmla="*/ 2147483647 w 178"/>
                <a:gd name="T3" fmla="*/ 0 h 245"/>
                <a:gd name="T4" fmla="*/ 2147483647 w 178"/>
                <a:gd name="T5" fmla="*/ 2147483647 h 245"/>
                <a:gd name="T6" fmla="*/ 2147483647 w 178"/>
                <a:gd name="T7" fmla="*/ 2147483647 h 245"/>
                <a:gd name="T8" fmla="*/ 2147483647 w 178"/>
                <a:gd name="T9" fmla="*/ 2147483647 h 245"/>
                <a:gd name="T10" fmla="*/ 2147483647 w 178"/>
                <a:gd name="T11" fmla="*/ 2147483647 h 245"/>
                <a:gd name="T12" fmla="*/ 0 w 178"/>
                <a:gd name="T13" fmla="*/ 2147483647 h 245"/>
                <a:gd name="T14" fmla="*/ 2147483647 w 178"/>
                <a:gd name="T15" fmla="*/ 2147483647 h 245"/>
                <a:gd name="T16" fmla="*/ 2147483647 w 178"/>
                <a:gd name="T17" fmla="*/ 2147483647 h 245"/>
                <a:gd name="T18" fmla="*/ 2147483647 w 178"/>
                <a:gd name="T19" fmla="*/ 2147483647 h 245"/>
                <a:gd name="T20" fmla="*/ 2147483647 w 178"/>
                <a:gd name="T21" fmla="*/ 0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245"/>
                <a:gd name="T35" fmla="*/ 178 w 178"/>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245">
                  <a:moveTo>
                    <a:pt x="59" y="0"/>
                  </a:moveTo>
                  <a:lnTo>
                    <a:pt x="177" y="0"/>
                  </a:lnTo>
                  <a:lnTo>
                    <a:pt x="138" y="163"/>
                  </a:lnTo>
                  <a:lnTo>
                    <a:pt x="137" y="226"/>
                  </a:lnTo>
                  <a:lnTo>
                    <a:pt x="100" y="244"/>
                  </a:lnTo>
                  <a:lnTo>
                    <a:pt x="82" y="202"/>
                  </a:lnTo>
                  <a:lnTo>
                    <a:pt x="0" y="202"/>
                  </a:lnTo>
                  <a:lnTo>
                    <a:pt x="25" y="132"/>
                  </a:lnTo>
                  <a:lnTo>
                    <a:pt x="1" y="95"/>
                  </a:lnTo>
                  <a:lnTo>
                    <a:pt x="24" y="36"/>
                  </a:lnTo>
                  <a:lnTo>
                    <a:pt x="59" y="0"/>
                  </a:lnTo>
                </a:path>
              </a:pathLst>
            </a:custGeom>
            <a:solidFill>
              <a:srgbClr val="FFFFFF"/>
            </a:solidFill>
            <a:ln w="12700" cap="rnd">
              <a:solidFill>
                <a:srgbClr val="000000"/>
              </a:solidFill>
              <a:round/>
              <a:headEnd/>
              <a:tailEnd/>
            </a:ln>
          </p:spPr>
          <p:txBody>
            <a:bodyPr/>
            <a:lstStyle/>
            <a:p>
              <a:endParaRPr lang="en-US" dirty="0"/>
            </a:p>
          </p:txBody>
        </p:sp>
        <p:sp>
          <p:nvSpPr>
            <p:cNvPr id="228" name="Freeform 102"/>
            <p:cNvSpPr>
              <a:spLocks/>
            </p:cNvSpPr>
            <p:nvPr/>
          </p:nvSpPr>
          <p:spPr bwMode="auto">
            <a:xfrm>
              <a:off x="4148138" y="5554663"/>
              <a:ext cx="674687" cy="466725"/>
            </a:xfrm>
            <a:custGeom>
              <a:avLst/>
              <a:gdLst>
                <a:gd name="T0" fmla="*/ 2147483647 w 425"/>
                <a:gd name="T1" fmla="*/ 0 h 295"/>
                <a:gd name="T2" fmla="*/ 2147483647 w 425"/>
                <a:gd name="T3" fmla="*/ 0 h 295"/>
                <a:gd name="T4" fmla="*/ 2147483647 w 425"/>
                <a:gd name="T5" fmla="*/ 2147483647 h 295"/>
                <a:gd name="T6" fmla="*/ 2147483647 w 425"/>
                <a:gd name="T7" fmla="*/ 2147483647 h 295"/>
                <a:gd name="T8" fmla="*/ 2147483647 w 425"/>
                <a:gd name="T9" fmla="*/ 2147483647 h 295"/>
                <a:gd name="T10" fmla="*/ 2147483647 w 425"/>
                <a:gd name="T11" fmla="*/ 2147483647 h 295"/>
                <a:gd name="T12" fmla="*/ 2147483647 w 425"/>
                <a:gd name="T13" fmla="*/ 2147483647 h 295"/>
                <a:gd name="T14" fmla="*/ 2147483647 w 425"/>
                <a:gd name="T15" fmla="*/ 2147483647 h 295"/>
                <a:gd name="T16" fmla="*/ 2147483647 w 425"/>
                <a:gd name="T17" fmla="*/ 2147483647 h 295"/>
                <a:gd name="T18" fmla="*/ 2147483647 w 425"/>
                <a:gd name="T19" fmla="*/ 2147483647 h 295"/>
                <a:gd name="T20" fmla="*/ 2147483647 w 425"/>
                <a:gd name="T21" fmla="*/ 2147483647 h 295"/>
                <a:gd name="T22" fmla="*/ 2147483647 w 425"/>
                <a:gd name="T23" fmla="*/ 2147483647 h 295"/>
                <a:gd name="T24" fmla="*/ 2147483647 w 425"/>
                <a:gd name="T25" fmla="*/ 2147483647 h 295"/>
                <a:gd name="T26" fmla="*/ 2147483647 w 425"/>
                <a:gd name="T27" fmla="*/ 2147483647 h 295"/>
                <a:gd name="T28" fmla="*/ 2147483647 w 425"/>
                <a:gd name="T29" fmla="*/ 2147483647 h 295"/>
                <a:gd name="T30" fmla="*/ 2147483647 w 425"/>
                <a:gd name="T31" fmla="*/ 2147483647 h 295"/>
                <a:gd name="T32" fmla="*/ 2147483647 w 425"/>
                <a:gd name="T33" fmla="*/ 2147483647 h 295"/>
                <a:gd name="T34" fmla="*/ 0 w 425"/>
                <a:gd name="T35" fmla="*/ 2147483647 h 295"/>
                <a:gd name="T36" fmla="*/ 2147483647 w 425"/>
                <a:gd name="T37" fmla="*/ 0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5"/>
                <a:gd name="T58" fmla="*/ 0 h 295"/>
                <a:gd name="T59" fmla="*/ 425 w 425"/>
                <a:gd name="T60" fmla="*/ 295 h 2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5" h="295">
                  <a:moveTo>
                    <a:pt x="1" y="0"/>
                  </a:moveTo>
                  <a:lnTo>
                    <a:pt x="142" y="0"/>
                  </a:lnTo>
                  <a:lnTo>
                    <a:pt x="160" y="30"/>
                  </a:lnTo>
                  <a:lnTo>
                    <a:pt x="329" y="30"/>
                  </a:lnTo>
                  <a:lnTo>
                    <a:pt x="334" y="55"/>
                  </a:lnTo>
                  <a:lnTo>
                    <a:pt x="393" y="141"/>
                  </a:lnTo>
                  <a:lnTo>
                    <a:pt x="417" y="203"/>
                  </a:lnTo>
                  <a:lnTo>
                    <a:pt x="424" y="246"/>
                  </a:lnTo>
                  <a:lnTo>
                    <a:pt x="366" y="290"/>
                  </a:lnTo>
                  <a:lnTo>
                    <a:pt x="317" y="294"/>
                  </a:lnTo>
                  <a:lnTo>
                    <a:pt x="303" y="204"/>
                  </a:lnTo>
                  <a:lnTo>
                    <a:pt x="286" y="205"/>
                  </a:lnTo>
                  <a:lnTo>
                    <a:pt x="239" y="151"/>
                  </a:lnTo>
                  <a:lnTo>
                    <a:pt x="250" y="107"/>
                  </a:lnTo>
                  <a:lnTo>
                    <a:pt x="196" y="58"/>
                  </a:lnTo>
                  <a:lnTo>
                    <a:pt x="124" y="72"/>
                  </a:lnTo>
                  <a:lnTo>
                    <a:pt x="70" y="33"/>
                  </a:lnTo>
                  <a:lnTo>
                    <a:pt x="0" y="32"/>
                  </a:lnTo>
                  <a:lnTo>
                    <a:pt x="1" y="0"/>
                  </a:lnTo>
                </a:path>
              </a:pathLst>
            </a:custGeom>
            <a:solidFill>
              <a:srgbClr val="3399FF"/>
            </a:solidFill>
            <a:ln w="12700" cap="rnd">
              <a:solidFill>
                <a:schemeClr val="tx1"/>
              </a:solidFill>
              <a:round/>
              <a:headEnd/>
              <a:tailEnd/>
            </a:ln>
          </p:spPr>
          <p:txBody>
            <a:bodyPr/>
            <a:lstStyle/>
            <a:p>
              <a:endParaRPr lang="en-US" dirty="0"/>
            </a:p>
          </p:txBody>
        </p:sp>
        <p:sp>
          <p:nvSpPr>
            <p:cNvPr id="229" name="Freeform 103" descr="5%"/>
            <p:cNvSpPr>
              <a:spLocks/>
            </p:cNvSpPr>
            <p:nvPr/>
          </p:nvSpPr>
          <p:spPr bwMode="auto">
            <a:xfrm>
              <a:off x="3630613" y="5397500"/>
              <a:ext cx="411162" cy="315913"/>
            </a:xfrm>
            <a:custGeom>
              <a:avLst/>
              <a:gdLst>
                <a:gd name="T0" fmla="*/ 2147483647 w 259"/>
                <a:gd name="T1" fmla="*/ 0 h 198"/>
                <a:gd name="T2" fmla="*/ 2147483647 w 259"/>
                <a:gd name="T3" fmla="*/ 0 h 198"/>
                <a:gd name="T4" fmla="*/ 2147483647 w 259"/>
                <a:gd name="T5" fmla="*/ 2147483647 h 198"/>
                <a:gd name="T6" fmla="*/ 2147483647 w 259"/>
                <a:gd name="T7" fmla="*/ 2147483647 h 198"/>
                <a:gd name="T8" fmla="*/ 2147483647 w 259"/>
                <a:gd name="T9" fmla="*/ 2147483647 h 198"/>
                <a:gd name="T10" fmla="*/ 2147483647 w 259"/>
                <a:gd name="T11" fmla="*/ 2147483647 h 198"/>
                <a:gd name="T12" fmla="*/ 2147483647 w 259"/>
                <a:gd name="T13" fmla="*/ 2147483647 h 198"/>
                <a:gd name="T14" fmla="*/ 2147483647 w 259"/>
                <a:gd name="T15" fmla="*/ 2147483647 h 198"/>
                <a:gd name="T16" fmla="*/ 2147483647 w 259"/>
                <a:gd name="T17" fmla="*/ 2147483647 h 198"/>
                <a:gd name="T18" fmla="*/ 2147483647 w 259"/>
                <a:gd name="T19" fmla="*/ 2147483647 h 198"/>
                <a:gd name="T20" fmla="*/ 0 w 259"/>
                <a:gd name="T21" fmla="*/ 2147483647 h 198"/>
                <a:gd name="T22" fmla="*/ 2147483647 w 259"/>
                <a:gd name="T23" fmla="*/ 0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9"/>
                <a:gd name="T37" fmla="*/ 0 h 198"/>
                <a:gd name="T38" fmla="*/ 259 w 259"/>
                <a:gd name="T39" fmla="*/ 198 h 1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9" h="198">
                  <a:moveTo>
                    <a:pt x="1" y="0"/>
                  </a:moveTo>
                  <a:lnTo>
                    <a:pt x="140" y="0"/>
                  </a:lnTo>
                  <a:lnTo>
                    <a:pt x="164" y="37"/>
                  </a:lnTo>
                  <a:lnTo>
                    <a:pt x="139" y="109"/>
                  </a:lnTo>
                  <a:lnTo>
                    <a:pt x="221" y="109"/>
                  </a:lnTo>
                  <a:lnTo>
                    <a:pt x="239" y="152"/>
                  </a:lnTo>
                  <a:lnTo>
                    <a:pt x="258" y="197"/>
                  </a:lnTo>
                  <a:lnTo>
                    <a:pt x="148" y="191"/>
                  </a:lnTo>
                  <a:lnTo>
                    <a:pt x="18" y="153"/>
                  </a:lnTo>
                  <a:lnTo>
                    <a:pt x="33" y="122"/>
                  </a:lnTo>
                  <a:lnTo>
                    <a:pt x="0" y="61"/>
                  </a:lnTo>
                  <a:lnTo>
                    <a:pt x="1" y="0"/>
                  </a:lnTo>
                </a:path>
              </a:pathLst>
            </a:custGeom>
            <a:solidFill>
              <a:srgbClr val="FFFFFF"/>
            </a:solidFill>
            <a:ln w="12700" cap="rnd">
              <a:solidFill>
                <a:srgbClr val="000000"/>
              </a:solidFill>
              <a:round/>
              <a:headEnd/>
              <a:tailEnd/>
            </a:ln>
          </p:spPr>
          <p:txBody>
            <a:bodyPr/>
            <a:lstStyle/>
            <a:p>
              <a:endParaRPr lang="en-US" dirty="0"/>
            </a:p>
          </p:txBody>
        </p:sp>
        <p:sp>
          <p:nvSpPr>
            <p:cNvPr id="230" name="Freeform 104"/>
            <p:cNvSpPr>
              <a:spLocks/>
            </p:cNvSpPr>
            <p:nvPr/>
          </p:nvSpPr>
          <p:spPr bwMode="auto">
            <a:xfrm>
              <a:off x="2879725" y="5062538"/>
              <a:ext cx="709613" cy="292100"/>
            </a:xfrm>
            <a:custGeom>
              <a:avLst/>
              <a:gdLst>
                <a:gd name="T0" fmla="*/ 0 w 447"/>
                <a:gd name="T1" fmla="*/ 0 h 184"/>
                <a:gd name="T2" fmla="*/ 2147483647 w 447"/>
                <a:gd name="T3" fmla="*/ 0 h 184"/>
                <a:gd name="T4" fmla="*/ 2147483647 w 447"/>
                <a:gd name="T5" fmla="*/ 2147483647 h 184"/>
                <a:gd name="T6" fmla="*/ 2147483647 w 447"/>
                <a:gd name="T7" fmla="*/ 2147483647 h 184"/>
                <a:gd name="T8" fmla="*/ 2147483647 w 447"/>
                <a:gd name="T9" fmla="*/ 2147483647 h 184"/>
                <a:gd name="T10" fmla="*/ 2147483647 w 447"/>
                <a:gd name="T11" fmla="*/ 2147483647 h 184"/>
                <a:gd name="T12" fmla="*/ 2147483647 w 447"/>
                <a:gd name="T13" fmla="*/ 2147483647 h 184"/>
                <a:gd name="T14" fmla="*/ 2147483647 w 447"/>
                <a:gd name="T15" fmla="*/ 2147483647 h 184"/>
                <a:gd name="T16" fmla="*/ 2147483647 w 447"/>
                <a:gd name="T17" fmla="*/ 2147483647 h 184"/>
                <a:gd name="T18" fmla="*/ 0 w 447"/>
                <a:gd name="T19" fmla="*/ 2147483647 h 184"/>
                <a:gd name="T20" fmla="*/ 0 w 447"/>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7"/>
                <a:gd name="T34" fmla="*/ 0 h 184"/>
                <a:gd name="T35" fmla="*/ 447 w 447"/>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7" h="184">
                  <a:moveTo>
                    <a:pt x="0" y="0"/>
                  </a:moveTo>
                  <a:lnTo>
                    <a:pt x="428" y="0"/>
                  </a:lnTo>
                  <a:lnTo>
                    <a:pt x="439" y="34"/>
                  </a:lnTo>
                  <a:lnTo>
                    <a:pt x="446" y="72"/>
                  </a:lnTo>
                  <a:lnTo>
                    <a:pt x="446" y="183"/>
                  </a:lnTo>
                  <a:lnTo>
                    <a:pt x="372" y="169"/>
                  </a:lnTo>
                  <a:lnTo>
                    <a:pt x="340" y="173"/>
                  </a:lnTo>
                  <a:lnTo>
                    <a:pt x="153" y="142"/>
                  </a:lnTo>
                  <a:lnTo>
                    <a:pt x="153" y="55"/>
                  </a:lnTo>
                  <a:lnTo>
                    <a:pt x="0" y="53"/>
                  </a:lnTo>
                  <a:lnTo>
                    <a:pt x="0" y="0"/>
                  </a:lnTo>
                </a:path>
              </a:pathLst>
            </a:custGeom>
            <a:solidFill>
              <a:srgbClr val="C0C0C0"/>
            </a:solidFill>
            <a:ln w="12700" cap="rnd">
              <a:solidFill>
                <a:srgbClr val="000000"/>
              </a:solidFill>
              <a:round/>
              <a:headEnd/>
              <a:tailEnd/>
            </a:ln>
          </p:spPr>
          <p:txBody>
            <a:bodyPr/>
            <a:lstStyle/>
            <a:p>
              <a:endParaRPr lang="en-US" dirty="0"/>
            </a:p>
          </p:txBody>
        </p:sp>
        <p:sp>
          <p:nvSpPr>
            <p:cNvPr id="231" name="Freeform 105"/>
            <p:cNvSpPr>
              <a:spLocks/>
            </p:cNvSpPr>
            <p:nvPr/>
          </p:nvSpPr>
          <p:spPr bwMode="auto">
            <a:xfrm>
              <a:off x="2565400" y="5148263"/>
              <a:ext cx="1119188" cy="784225"/>
            </a:xfrm>
            <a:custGeom>
              <a:avLst/>
              <a:gdLst>
                <a:gd name="T0" fmla="*/ 2147483647 w 705"/>
                <a:gd name="T1" fmla="*/ 0 h 494"/>
                <a:gd name="T2" fmla="*/ 2147483647 w 705"/>
                <a:gd name="T3" fmla="*/ 0 h 494"/>
                <a:gd name="T4" fmla="*/ 2147483647 w 705"/>
                <a:gd name="T5" fmla="*/ 2147483647 h 494"/>
                <a:gd name="T6" fmla="*/ 2147483647 w 705"/>
                <a:gd name="T7" fmla="*/ 2147483647 h 494"/>
                <a:gd name="T8" fmla="*/ 2147483647 w 705"/>
                <a:gd name="T9" fmla="*/ 2147483647 h 494"/>
                <a:gd name="T10" fmla="*/ 2147483647 w 705"/>
                <a:gd name="T11" fmla="*/ 2147483647 h 494"/>
                <a:gd name="T12" fmla="*/ 2147483647 w 705"/>
                <a:gd name="T13" fmla="*/ 2147483647 h 494"/>
                <a:gd name="T14" fmla="*/ 2147483647 w 705"/>
                <a:gd name="T15" fmla="*/ 2147483647 h 494"/>
                <a:gd name="T16" fmla="*/ 2147483647 w 705"/>
                <a:gd name="T17" fmla="*/ 2147483647 h 494"/>
                <a:gd name="T18" fmla="*/ 2147483647 w 705"/>
                <a:gd name="T19" fmla="*/ 2147483647 h 494"/>
                <a:gd name="T20" fmla="*/ 2147483647 w 705"/>
                <a:gd name="T21" fmla="*/ 2147483647 h 494"/>
                <a:gd name="T22" fmla="*/ 2147483647 w 705"/>
                <a:gd name="T23" fmla="*/ 2147483647 h 494"/>
                <a:gd name="T24" fmla="*/ 2147483647 w 705"/>
                <a:gd name="T25" fmla="*/ 2147483647 h 494"/>
                <a:gd name="T26" fmla="*/ 2147483647 w 705"/>
                <a:gd name="T27" fmla="*/ 2147483647 h 494"/>
                <a:gd name="T28" fmla="*/ 2147483647 w 705"/>
                <a:gd name="T29" fmla="*/ 2147483647 h 494"/>
                <a:gd name="T30" fmla="*/ 2147483647 w 705"/>
                <a:gd name="T31" fmla="*/ 2147483647 h 494"/>
                <a:gd name="T32" fmla="*/ 2147483647 w 705"/>
                <a:gd name="T33" fmla="*/ 2147483647 h 494"/>
                <a:gd name="T34" fmla="*/ 2147483647 w 705"/>
                <a:gd name="T35" fmla="*/ 2147483647 h 494"/>
                <a:gd name="T36" fmla="*/ 2147483647 w 705"/>
                <a:gd name="T37" fmla="*/ 2147483647 h 494"/>
                <a:gd name="T38" fmla="*/ 2147483647 w 705"/>
                <a:gd name="T39" fmla="*/ 2147483647 h 494"/>
                <a:gd name="T40" fmla="*/ 0 w 705"/>
                <a:gd name="T41" fmla="*/ 2147483647 h 494"/>
                <a:gd name="T42" fmla="*/ 2147483647 w 705"/>
                <a:gd name="T43" fmla="*/ 2147483647 h 494"/>
                <a:gd name="T44" fmla="*/ 2147483647 w 705"/>
                <a:gd name="T45" fmla="*/ 0 h 4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5"/>
                <a:gd name="T70" fmla="*/ 0 h 494"/>
                <a:gd name="T71" fmla="*/ 705 w 705"/>
                <a:gd name="T72" fmla="*/ 494 h 4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5" h="494">
                  <a:moveTo>
                    <a:pt x="197" y="0"/>
                  </a:moveTo>
                  <a:lnTo>
                    <a:pt x="351" y="0"/>
                  </a:lnTo>
                  <a:lnTo>
                    <a:pt x="351" y="88"/>
                  </a:lnTo>
                  <a:lnTo>
                    <a:pt x="539" y="119"/>
                  </a:lnTo>
                  <a:lnTo>
                    <a:pt x="570" y="116"/>
                  </a:lnTo>
                  <a:lnTo>
                    <a:pt x="645" y="130"/>
                  </a:lnTo>
                  <a:lnTo>
                    <a:pt x="672" y="133"/>
                  </a:lnTo>
                  <a:lnTo>
                    <a:pt x="670" y="222"/>
                  </a:lnTo>
                  <a:lnTo>
                    <a:pt x="704" y="282"/>
                  </a:lnTo>
                  <a:lnTo>
                    <a:pt x="684" y="313"/>
                  </a:lnTo>
                  <a:lnTo>
                    <a:pt x="622" y="325"/>
                  </a:lnTo>
                  <a:lnTo>
                    <a:pt x="522" y="388"/>
                  </a:lnTo>
                  <a:lnTo>
                    <a:pt x="499" y="439"/>
                  </a:lnTo>
                  <a:lnTo>
                    <a:pt x="511" y="493"/>
                  </a:lnTo>
                  <a:lnTo>
                    <a:pt x="386" y="457"/>
                  </a:lnTo>
                  <a:lnTo>
                    <a:pt x="303" y="349"/>
                  </a:lnTo>
                  <a:lnTo>
                    <a:pt x="239" y="332"/>
                  </a:lnTo>
                  <a:lnTo>
                    <a:pt x="203" y="362"/>
                  </a:lnTo>
                  <a:lnTo>
                    <a:pt x="152" y="339"/>
                  </a:lnTo>
                  <a:lnTo>
                    <a:pt x="106" y="271"/>
                  </a:lnTo>
                  <a:lnTo>
                    <a:pt x="0" y="202"/>
                  </a:lnTo>
                  <a:lnTo>
                    <a:pt x="197" y="202"/>
                  </a:lnTo>
                  <a:lnTo>
                    <a:pt x="197" y="0"/>
                  </a:lnTo>
                </a:path>
              </a:pathLst>
            </a:custGeom>
            <a:solidFill>
              <a:srgbClr val="3399FF"/>
            </a:solidFill>
            <a:ln w="12700" cap="rnd">
              <a:solidFill>
                <a:schemeClr val="tx1"/>
              </a:solidFill>
              <a:round/>
              <a:headEnd/>
              <a:tailEnd/>
            </a:ln>
          </p:spPr>
          <p:txBody>
            <a:bodyPr/>
            <a:lstStyle/>
            <a:p>
              <a:endParaRPr lang="en-US" dirty="0"/>
            </a:p>
          </p:txBody>
        </p:sp>
        <p:sp>
          <p:nvSpPr>
            <p:cNvPr id="232" name="Freeform 106"/>
            <p:cNvSpPr>
              <a:spLocks/>
            </p:cNvSpPr>
            <p:nvPr/>
          </p:nvSpPr>
          <p:spPr bwMode="auto">
            <a:xfrm>
              <a:off x="2436813" y="5060950"/>
              <a:ext cx="444500" cy="474663"/>
            </a:xfrm>
            <a:custGeom>
              <a:avLst/>
              <a:gdLst>
                <a:gd name="T0" fmla="*/ 0 w 280"/>
                <a:gd name="T1" fmla="*/ 0 h 299"/>
                <a:gd name="T2" fmla="*/ 2147483647 w 280"/>
                <a:gd name="T3" fmla="*/ 0 h 299"/>
                <a:gd name="T4" fmla="*/ 2147483647 w 280"/>
                <a:gd name="T5" fmla="*/ 2147483647 h 299"/>
                <a:gd name="T6" fmla="*/ 2147483647 w 280"/>
                <a:gd name="T7" fmla="*/ 2147483647 h 299"/>
                <a:gd name="T8" fmla="*/ 2147483647 w 280"/>
                <a:gd name="T9" fmla="*/ 2147483647 h 299"/>
                <a:gd name="T10" fmla="*/ 2147483647 w 280"/>
                <a:gd name="T11" fmla="*/ 2147483647 h 299"/>
                <a:gd name="T12" fmla="*/ 0 w 280"/>
                <a:gd name="T13" fmla="*/ 2147483647 h 299"/>
                <a:gd name="T14" fmla="*/ 0 w 280"/>
                <a:gd name="T15" fmla="*/ 0 h 299"/>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299"/>
                <a:gd name="T26" fmla="*/ 280 w 280"/>
                <a:gd name="T27" fmla="*/ 299 h 2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299">
                  <a:moveTo>
                    <a:pt x="0" y="0"/>
                  </a:moveTo>
                  <a:lnTo>
                    <a:pt x="279" y="0"/>
                  </a:lnTo>
                  <a:lnTo>
                    <a:pt x="279" y="257"/>
                  </a:lnTo>
                  <a:lnTo>
                    <a:pt x="97" y="257"/>
                  </a:lnTo>
                  <a:lnTo>
                    <a:pt x="47" y="257"/>
                  </a:lnTo>
                  <a:lnTo>
                    <a:pt x="47" y="298"/>
                  </a:lnTo>
                  <a:lnTo>
                    <a:pt x="0" y="298"/>
                  </a:lnTo>
                  <a:lnTo>
                    <a:pt x="0" y="0"/>
                  </a:lnTo>
                </a:path>
              </a:pathLst>
            </a:custGeom>
            <a:solidFill>
              <a:srgbClr val="3399FF"/>
            </a:solidFill>
            <a:ln w="12700" cap="rnd">
              <a:solidFill>
                <a:schemeClr val="tx1"/>
              </a:solidFill>
              <a:round/>
              <a:headEnd/>
              <a:tailEnd/>
            </a:ln>
          </p:spPr>
          <p:txBody>
            <a:bodyPr/>
            <a:lstStyle/>
            <a:p>
              <a:endParaRPr lang="en-US" dirty="0"/>
            </a:p>
          </p:txBody>
        </p:sp>
        <p:sp>
          <p:nvSpPr>
            <p:cNvPr id="233" name="Freeform 107"/>
            <p:cNvSpPr>
              <a:spLocks/>
            </p:cNvSpPr>
            <p:nvPr/>
          </p:nvSpPr>
          <p:spPr bwMode="auto">
            <a:xfrm>
              <a:off x="1987550" y="4652963"/>
              <a:ext cx="411163" cy="419100"/>
            </a:xfrm>
            <a:custGeom>
              <a:avLst/>
              <a:gdLst>
                <a:gd name="T0" fmla="*/ 2147483647 w 259"/>
                <a:gd name="T1" fmla="*/ 2147483647 h 263"/>
                <a:gd name="T2" fmla="*/ 2147483647 w 259"/>
                <a:gd name="T3" fmla="*/ 2147483647 h 263"/>
                <a:gd name="T4" fmla="*/ 2147483647 w 259"/>
                <a:gd name="T5" fmla="*/ 2147483647 h 263"/>
                <a:gd name="T6" fmla="*/ 0 w 259"/>
                <a:gd name="T7" fmla="*/ 2147483647 h 263"/>
                <a:gd name="T8" fmla="*/ 0 w 259"/>
                <a:gd name="T9" fmla="*/ 0 h 263"/>
                <a:gd name="T10" fmla="*/ 2147483647 w 259"/>
                <a:gd name="T11" fmla="*/ 0 h 263"/>
                <a:gd name="T12" fmla="*/ 2147483647 w 259"/>
                <a:gd name="T13" fmla="*/ 2147483647 h 263"/>
                <a:gd name="T14" fmla="*/ 0 60000 65536"/>
                <a:gd name="T15" fmla="*/ 0 60000 65536"/>
                <a:gd name="T16" fmla="*/ 0 60000 65536"/>
                <a:gd name="T17" fmla="*/ 0 60000 65536"/>
                <a:gd name="T18" fmla="*/ 0 60000 65536"/>
                <a:gd name="T19" fmla="*/ 0 60000 65536"/>
                <a:gd name="T20" fmla="*/ 0 60000 65536"/>
                <a:gd name="T21" fmla="*/ 0 w 259"/>
                <a:gd name="T22" fmla="*/ 0 h 263"/>
                <a:gd name="T23" fmla="*/ 259 w 259"/>
                <a:gd name="T24" fmla="*/ 263 h 2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 h="263">
                  <a:moveTo>
                    <a:pt x="151" y="50"/>
                  </a:moveTo>
                  <a:lnTo>
                    <a:pt x="258" y="50"/>
                  </a:lnTo>
                  <a:lnTo>
                    <a:pt x="258" y="262"/>
                  </a:lnTo>
                  <a:lnTo>
                    <a:pt x="0" y="262"/>
                  </a:lnTo>
                  <a:lnTo>
                    <a:pt x="0" y="0"/>
                  </a:lnTo>
                  <a:lnTo>
                    <a:pt x="151" y="0"/>
                  </a:lnTo>
                  <a:lnTo>
                    <a:pt x="151" y="50"/>
                  </a:lnTo>
                </a:path>
              </a:pathLst>
            </a:custGeom>
            <a:solidFill>
              <a:srgbClr val="C0C0C0"/>
            </a:solidFill>
            <a:ln w="12700" cap="rnd">
              <a:solidFill>
                <a:srgbClr val="000000"/>
              </a:solidFill>
              <a:round/>
              <a:headEnd/>
              <a:tailEnd/>
            </a:ln>
          </p:spPr>
          <p:txBody>
            <a:bodyPr/>
            <a:lstStyle/>
            <a:p>
              <a:endParaRPr lang="en-US" dirty="0"/>
            </a:p>
          </p:txBody>
        </p:sp>
        <p:sp>
          <p:nvSpPr>
            <p:cNvPr id="234" name="Freeform 108"/>
            <p:cNvSpPr>
              <a:spLocks/>
            </p:cNvSpPr>
            <p:nvPr/>
          </p:nvSpPr>
          <p:spPr bwMode="auto">
            <a:xfrm>
              <a:off x="1143000" y="4038600"/>
              <a:ext cx="593725" cy="292100"/>
            </a:xfrm>
            <a:custGeom>
              <a:avLst/>
              <a:gdLst>
                <a:gd name="T0" fmla="*/ 2147483647 w 374"/>
                <a:gd name="T1" fmla="*/ 0 h 184"/>
                <a:gd name="T2" fmla="*/ 2147483647 w 374"/>
                <a:gd name="T3" fmla="*/ 2147483647 h 184"/>
                <a:gd name="T4" fmla="*/ 2147483647 w 374"/>
                <a:gd name="T5" fmla="*/ 2147483647 h 184"/>
                <a:gd name="T6" fmla="*/ 0 w 374"/>
                <a:gd name="T7" fmla="*/ 2147483647 h 184"/>
                <a:gd name="T8" fmla="*/ 2147483647 w 374"/>
                <a:gd name="T9" fmla="*/ 2147483647 h 184"/>
                <a:gd name="T10" fmla="*/ 2147483647 w 374"/>
                <a:gd name="T11" fmla="*/ 2147483647 h 184"/>
                <a:gd name="T12" fmla="*/ 2147483647 w 374"/>
                <a:gd name="T13" fmla="*/ 2147483647 h 184"/>
                <a:gd name="T14" fmla="*/ 2147483647 w 374"/>
                <a:gd name="T15" fmla="*/ 2147483647 h 184"/>
                <a:gd name="T16" fmla="*/ 2147483647 w 374"/>
                <a:gd name="T17" fmla="*/ 2147483647 h 184"/>
                <a:gd name="T18" fmla="*/ 2147483647 w 374"/>
                <a:gd name="T19" fmla="*/ 2147483647 h 184"/>
                <a:gd name="T20" fmla="*/ 2147483647 w 374"/>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4"/>
                <a:gd name="T34" fmla="*/ 0 h 184"/>
                <a:gd name="T35" fmla="*/ 374 w 374"/>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4" h="184">
                  <a:moveTo>
                    <a:pt x="82" y="0"/>
                  </a:moveTo>
                  <a:lnTo>
                    <a:pt x="96" y="54"/>
                  </a:lnTo>
                  <a:lnTo>
                    <a:pt x="89" y="66"/>
                  </a:lnTo>
                  <a:lnTo>
                    <a:pt x="0" y="55"/>
                  </a:lnTo>
                  <a:lnTo>
                    <a:pt x="28" y="152"/>
                  </a:lnTo>
                  <a:lnTo>
                    <a:pt x="70" y="154"/>
                  </a:lnTo>
                  <a:lnTo>
                    <a:pt x="78" y="183"/>
                  </a:lnTo>
                  <a:lnTo>
                    <a:pt x="249" y="157"/>
                  </a:lnTo>
                  <a:lnTo>
                    <a:pt x="373" y="157"/>
                  </a:lnTo>
                  <a:lnTo>
                    <a:pt x="373" y="1"/>
                  </a:lnTo>
                  <a:lnTo>
                    <a:pt x="82" y="0"/>
                  </a:lnTo>
                </a:path>
              </a:pathLst>
            </a:custGeom>
            <a:solidFill>
              <a:srgbClr val="3399FF"/>
            </a:solidFill>
            <a:ln w="12700" cap="rnd">
              <a:solidFill>
                <a:schemeClr val="tx1"/>
              </a:solidFill>
              <a:round/>
              <a:headEnd/>
              <a:tailEnd/>
            </a:ln>
          </p:spPr>
          <p:txBody>
            <a:bodyPr/>
            <a:lstStyle/>
            <a:p>
              <a:endParaRPr lang="en-US" dirty="0"/>
            </a:p>
          </p:txBody>
        </p:sp>
        <p:sp>
          <p:nvSpPr>
            <p:cNvPr id="235" name="Freeform 109" descr="5%"/>
            <p:cNvSpPr>
              <a:spLocks/>
            </p:cNvSpPr>
            <p:nvPr/>
          </p:nvSpPr>
          <p:spPr bwMode="auto">
            <a:xfrm>
              <a:off x="1144588" y="4279900"/>
              <a:ext cx="619125" cy="373063"/>
            </a:xfrm>
            <a:custGeom>
              <a:avLst/>
              <a:gdLst>
                <a:gd name="T0" fmla="*/ 2147483647 w 390"/>
                <a:gd name="T1" fmla="*/ 0 h 235"/>
                <a:gd name="T2" fmla="*/ 2147483647 w 390"/>
                <a:gd name="T3" fmla="*/ 2147483647 h 235"/>
                <a:gd name="T4" fmla="*/ 2147483647 w 390"/>
                <a:gd name="T5" fmla="*/ 2147483647 h 235"/>
                <a:gd name="T6" fmla="*/ 2147483647 w 390"/>
                <a:gd name="T7" fmla="*/ 2147483647 h 235"/>
                <a:gd name="T8" fmla="*/ 2147483647 w 390"/>
                <a:gd name="T9" fmla="*/ 2147483647 h 235"/>
                <a:gd name="T10" fmla="*/ 2147483647 w 390"/>
                <a:gd name="T11" fmla="*/ 2147483647 h 235"/>
                <a:gd name="T12" fmla="*/ 2147483647 w 390"/>
                <a:gd name="T13" fmla="*/ 2147483647 h 235"/>
                <a:gd name="T14" fmla="*/ 2147483647 w 390"/>
                <a:gd name="T15" fmla="*/ 2147483647 h 235"/>
                <a:gd name="T16" fmla="*/ 2147483647 w 390"/>
                <a:gd name="T17" fmla="*/ 2147483647 h 235"/>
                <a:gd name="T18" fmla="*/ 2147483647 w 390"/>
                <a:gd name="T19" fmla="*/ 2147483647 h 235"/>
                <a:gd name="T20" fmla="*/ 0 w 390"/>
                <a:gd name="T21" fmla="*/ 2147483647 h 235"/>
                <a:gd name="T22" fmla="*/ 2147483647 w 390"/>
                <a:gd name="T23" fmla="*/ 0 h 2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0"/>
                <a:gd name="T37" fmla="*/ 0 h 235"/>
                <a:gd name="T38" fmla="*/ 390 w 390"/>
                <a:gd name="T39" fmla="*/ 235 h 2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0" h="235">
                  <a:moveTo>
                    <a:pt x="25" y="0"/>
                  </a:moveTo>
                  <a:lnTo>
                    <a:pt x="68" y="1"/>
                  </a:lnTo>
                  <a:lnTo>
                    <a:pt x="78" y="31"/>
                  </a:lnTo>
                  <a:lnTo>
                    <a:pt x="244" y="4"/>
                  </a:lnTo>
                  <a:lnTo>
                    <a:pt x="371" y="4"/>
                  </a:lnTo>
                  <a:lnTo>
                    <a:pt x="389" y="29"/>
                  </a:lnTo>
                  <a:lnTo>
                    <a:pt x="363" y="117"/>
                  </a:lnTo>
                  <a:lnTo>
                    <a:pt x="379" y="120"/>
                  </a:lnTo>
                  <a:lnTo>
                    <a:pt x="379" y="234"/>
                  </a:lnTo>
                  <a:lnTo>
                    <a:pt x="11" y="234"/>
                  </a:lnTo>
                  <a:lnTo>
                    <a:pt x="0" y="184"/>
                  </a:lnTo>
                  <a:lnTo>
                    <a:pt x="25" y="0"/>
                  </a:lnTo>
                </a:path>
              </a:pathLst>
            </a:custGeom>
            <a:solidFill>
              <a:srgbClr val="FFFFFF"/>
            </a:solidFill>
            <a:ln w="12700" cap="rnd">
              <a:solidFill>
                <a:srgbClr val="000000"/>
              </a:solidFill>
              <a:round/>
              <a:headEnd/>
              <a:tailEnd/>
            </a:ln>
          </p:spPr>
          <p:txBody>
            <a:bodyPr/>
            <a:lstStyle/>
            <a:p>
              <a:endParaRPr lang="en-US" dirty="0"/>
            </a:p>
          </p:txBody>
        </p:sp>
        <p:sp>
          <p:nvSpPr>
            <p:cNvPr id="236" name="Freeform 110"/>
            <p:cNvSpPr>
              <a:spLocks/>
            </p:cNvSpPr>
            <p:nvPr/>
          </p:nvSpPr>
          <p:spPr bwMode="auto">
            <a:xfrm>
              <a:off x="1717675" y="4038600"/>
              <a:ext cx="509588" cy="614363"/>
            </a:xfrm>
            <a:custGeom>
              <a:avLst/>
              <a:gdLst>
                <a:gd name="T0" fmla="*/ 2147483647 w 321"/>
                <a:gd name="T1" fmla="*/ 0 h 387"/>
                <a:gd name="T2" fmla="*/ 2147483647 w 321"/>
                <a:gd name="T3" fmla="*/ 0 h 387"/>
                <a:gd name="T4" fmla="*/ 2147483647 w 321"/>
                <a:gd name="T5" fmla="*/ 2147483647 h 387"/>
                <a:gd name="T6" fmla="*/ 2147483647 w 321"/>
                <a:gd name="T7" fmla="*/ 2147483647 h 387"/>
                <a:gd name="T8" fmla="*/ 2147483647 w 321"/>
                <a:gd name="T9" fmla="*/ 2147483647 h 387"/>
                <a:gd name="T10" fmla="*/ 2147483647 w 321"/>
                <a:gd name="T11" fmla="*/ 2147483647 h 387"/>
                <a:gd name="T12" fmla="*/ 2147483647 w 321"/>
                <a:gd name="T13" fmla="*/ 2147483647 h 387"/>
                <a:gd name="T14" fmla="*/ 2147483647 w 321"/>
                <a:gd name="T15" fmla="*/ 2147483647 h 387"/>
                <a:gd name="T16" fmla="*/ 2147483647 w 321"/>
                <a:gd name="T17" fmla="*/ 2147483647 h 387"/>
                <a:gd name="T18" fmla="*/ 2147483647 w 321"/>
                <a:gd name="T19" fmla="*/ 2147483647 h 387"/>
                <a:gd name="T20" fmla="*/ 2147483647 w 321"/>
                <a:gd name="T21" fmla="*/ 2147483647 h 387"/>
                <a:gd name="T22" fmla="*/ 2147483647 w 321"/>
                <a:gd name="T23" fmla="*/ 2147483647 h 387"/>
                <a:gd name="T24" fmla="*/ 2147483647 w 321"/>
                <a:gd name="T25" fmla="*/ 2147483647 h 387"/>
                <a:gd name="T26" fmla="*/ 0 w 321"/>
                <a:gd name="T27" fmla="*/ 2147483647 h 387"/>
                <a:gd name="T28" fmla="*/ 2147483647 w 321"/>
                <a:gd name="T29" fmla="*/ 2147483647 h 387"/>
                <a:gd name="T30" fmla="*/ 2147483647 w 321"/>
                <a:gd name="T31" fmla="*/ 2147483647 h 387"/>
                <a:gd name="T32" fmla="*/ 2147483647 w 321"/>
                <a:gd name="T33" fmla="*/ 0 h 3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1"/>
                <a:gd name="T52" fmla="*/ 0 h 387"/>
                <a:gd name="T53" fmla="*/ 321 w 321"/>
                <a:gd name="T54" fmla="*/ 387 h 3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1" h="387">
                  <a:moveTo>
                    <a:pt x="10" y="0"/>
                  </a:moveTo>
                  <a:lnTo>
                    <a:pt x="66" y="0"/>
                  </a:lnTo>
                  <a:lnTo>
                    <a:pt x="66" y="64"/>
                  </a:lnTo>
                  <a:lnTo>
                    <a:pt x="159" y="143"/>
                  </a:lnTo>
                  <a:lnTo>
                    <a:pt x="140" y="179"/>
                  </a:lnTo>
                  <a:lnTo>
                    <a:pt x="148" y="194"/>
                  </a:lnTo>
                  <a:lnTo>
                    <a:pt x="183" y="184"/>
                  </a:lnTo>
                  <a:lnTo>
                    <a:pt x="233" y="254"/>
                  </a:lnTo>
                  <a:lnTo>
                    <a:pt x="320" y="234"/>
                  </a:lnTo>
                  <a:lnTo>
                    <a:pt x="320" y="386"/>
                  </a:lnTo>
                  <a:lnTo>
                    <a:pt x="165" y="386"/>
                  </a:lnTo>
                  <a:lnTo>
                    <a:pt x="18" y="386"/>
                  </a:lnTo>
                  <a:lnTo>
                    <a:pt x="18" y="272"/>
                  </a:lnTo>
                  <a:lnTo>
                    <a:pt x="0" y="270"/>
                  </a:lnTo>
                  <a:lnTo>
                    <a:pt x="28" y="182"/>
                  </a:lnTo>
                  <a:lnTo>
                    <a:pt x="10" y="156"/>
                  </a:lnTo>
                  <a:lnTo>
                    <a:pt x="10" y="0"/>
                  </a:lnTo>
                </a:path>
              </a:pathLst>
            </a:custGeom>
            <a:solidFill>
              <a:srgbClr val="C0C0C0"/>
            </a:solidFill>
            <a:ln w="12700" cap="rnd">
              <a:solidFill>
                <a:srgbClr val="000000"/>
              </a:solidFill>
              <a:round/>
              <a:headEnd/>
              <a:tailEnd/>
            </a:ln>
          </p:spPr>
          <p:txBody>
            <a:bodyPr/>
            <a:lstStyle/>
            <a:p>
              <a:endParaRPr lang="en-US" dirty="0"/>
            </a:p>
          </p:txBody>
        </p:sp>
        <p:sp>
          <p:nvSpPr>
            <p:cNvPr id="237" name="Freeform 111"/>
            <p:cNvSpPr>
              <a:spLocks/>
            </p:cNvSpPr>
            <p:nvPr/>
          </p:nvSpPr>
          <p:spPr bwMode="auto">
            <a:xfrm>
              <a:off x="1508125" y="4652963"/>
              <a:ext cx="481013" cy="606425"/>
            </a:xfrm>
            <a:custGeom>
              <a:avLst/>
              <a:gdLst>
                <a:gd name="T0" fmla="*/ 0 w 303"/>
                <a:gd name="T1" fmla="*/ 0 h 382"/>
                <a:gd name="T2" fmla="*/ 2147483647 w 303"/>
                <a:gd name="T3" fmla="*/ 0 h 382"/>
                <a:gd name="T4" fmla="*/ 2147483647 w 303"/>
                <a:gd name="T5" fmla="*/ 2147483647 h 382"/>
                <a:gd name="T6" fmla="*/ 2147483647 w 303"/>
                <a:gd name="T7" fmla="*/ 2147483647 h 382"/>
                <a:gd name="T8" fmla="*/ 2147483647 w 303"/>
                <a:gd name="T9" fmla="*/ 2147483647 h 382"/>
                <a:gd name="T10" fmla="*/ 2147483647 w 303"/>
                <a:gd name="T11" fmla="*/ 2147483647 h 382"/>
                <a:gd name="T12" fmla="*/ 0 w 303"/>
                <a:gd name="T13" fmla="*/ 2147483647 h 382"/>
                <a:gd name="T14" fmla="*/ 0 w 303"/>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82"/>
                <a:gd name="T26" fmla="*/ 303 w 303"/>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82">
                  <a:moveTo>
                    <a:pt x="0" y="0"/>
                  </a:moveTo>
                  <a:lnTo>
                    <a:pt x="302" y="0"/>
                  </a:lnTo>
                  <a:lnTo>
                    <a:pt x="302" y="259"/>
                  </a:lnTo>
                  <a:lnTo>
                    <a:pt x="302" y="317"/>
                  </a:lnTo>
                  <a:lnTo>
                    <a:pt x="268" y="311"/>
                  </a:lnTo>
                  <a:lnTo>
                    <a:pt x="284" y="381"/>
                  </a:lnTo>
                  <a:lnTo>
                    <a:pt x="0" y="160"/>
                  </a:lnTo>
                  <a:lnTo>
                    <a:pt x="0" y="0"/>
                  </a:lnTo>
                </a:path>
              </a:pathLst>
            </a:custGeom>
            <a:solidFill>
              <a:srgbClr val="C0C0C0"/>
            </a:solidFill>
            <a:ln w="12700" cap="rnd">
              <a:solidFill>
                <a:srgbClr val="000000"/>
              </a:solidFill>
              <a:round/>
              <a:headEnd/>
              <a:tailEnd/>
            </a:ln>
          </p:spPr>
          <p:txBody>
            <a:bodyPr/>
            <a:lstStyle/>
            <a:p>
              <a:endParaRPr lang="en-US" dirty="0"/>
            </a:p>
          </p:txBody>
        </p:sp>
        <p:sp>
          <p:nvSpPr>
            <p:cNvPr id="238" name="Freeform 112"/>
            <p:cNvSpPr>
              <a:spLocks/>
            </p:cNvSpPr>
            <p:nvPr/>
          </p:nvSpPr>
          <p:spPr bwMode="auto">
            <a:xfrm>
              <a:off x="1933575" y="5068888"/>
              <a:ext cx="504825" cy="495300"/>
            </a:xfrm>
            <a:custGeom>
              <a:avLst/>
              <a:gdLst>
                <a:gd name="T0" fmla="*/ 2147483647 w 318"/>
                <a:gd name="T1" fmla="*/ 0 h 312"/>
                <a:gd name="T2" fmla="*/ 2147483647 w 318"/>
                <a:gd name="T3" fmla="*/ 0 h 312"/>
                <a:gd name="T4" fmla="*/ 2147483647 w 318"/>
                <a:gd name="T5" fmla="*/ 2147483647 h 312"/>
                <a:gd name="T6" fmla="*/ 2147483647 w 318"/>
                <a:gd name="T7" fmla="*/ 2147483647 h 312"/>
                <a:gd name="T8" fmla="*/ 2147483647 w 318"/>
                <a:gd name="T9" fmla="*/ 2147483647 h 312"/>
                <a:gd name="T10" fmla="*/ 2147483647 w 318"/>
                <a:gd name="T11" fmla="*/ 2147483647 h 312"/>
                <a:gd name="T12" fmla="*/ 2147483647 w 318"/>
                <a:gd name="T13" fmla="*/ 2147483647 h 312"/>
                <a:gd name="T14" fmla="*/ 2147483647 w 318"/>
                <a:gd name="T15" fmla="*/ 2147483647 h 312"/>
                <a:gd name="T16" fmla="*/ 0 w 318"/>
                <a:gd name="T17" fmla="*/ 2147483647 h 312"/>
                <a:gd name="T18" fmla="*/ 2147483647 w 318"/>
                <a:gd name="T19" fmla="*/ 2147483647 h 312"/>
                <a:gd name="T20" fmla="*/ 2147483647 w 318"/>
                <a:gd name="T21" fmla="*/ 0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312"/>
                <a:gd name="T35" fmla="*/ 318 w 318"/>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312">
                  <a:moveTo>
                    <a:pt x="35" y="0"/>
                  </a:moveTo>
                  <a:lnTo>
                    <a:pt x="317" y="0"/>
                  </a:lnTo>
                  <a:lnTo>
                    <a:pt x="317" y="311"/>
                  </a:lnTo>
                  <a:lnTo>
                    <a:pt x="219" y="311"/>
                  </a:lnTo>
                  <a:lnTo>
                    <a:pt x="32" y="243"/>
                  </a:lnTo>
                  <a:lnTo>
                    <a:pt x="32" y="221"/>
                  </a:lnTo>
                  <a:lnTo>
                    <a:pt x="44" y="154"/>
                  </a:lnTo>
                  <a:lnTo>
                    <a:pt x="14" y="124"/>
                  </a:lnTo>
                  <a:lnTo>
                    <a:pt x="0" y="53"/>
                  </a:lnTo>
                  <a:lnTo>
                    <a:pt x="35" y="60"/>
                  </a:lnTo>
                  <a:lnTo>
                    <a:pt x="35" y="0"/>
                  </a:lnTo>
                </a:path>
              </a:pathLst>
            </a:custGeom>
            <a:solidFill>
              <a:srgbClr val="3399FF"/>
            </a:solidFill>
            <a:ln w="12700" cap="rnd">
              <a:solidFill>
                <a:schemeClr val="tx1"/>
              </a:solidFill>
              <a:round/>
              <a:headEnd/>
              <a:tailEnd/>
            </a:ln>
          </p:spPr>
          <p:txBody>
            <a:bodyPr/>
            <a:lstStyle/>
            <a:p>
              <a:endParaRPr lang="en-US" dirty="0"/>
            </a:p>
          </p:txBody>
        </p:sp>
        <p:sp>
          <p:nvSpPr>
            <p:cNvPr id="239" name="Freeform 113"/>
            <p:cNvSpPr>
              <a:spLocks/>
            </p:cNvSpPr>
            <p:nvPr/>
          </p:nvSpPr>
          <p:spPr bwMode="auto">
            <a:xfrm>
              <a:off x="1141413" y="4652963"/>
              <a:ext cx="858837" cy="750887"/>
            </a:xfrm>
            <a:custGeom>
              <a:avLst/>
              <a:gdLst>
                <a:gd name="T0" fmla="*/ 2147483647 w 541"/>
                <a:gd name="T1" fmla="*/ 0 h 474"/>
                <a:gd name="T2" fmla="*/ 2147483647 w 541"/>
                <a:gd name="T3" fmla="*/ 0 h 474"/>
                <a:gd name="T4" fmla="*/ 2147483647 w 541"/>
                <a:gd name="T5" fmla="*/ 2147483647 h 474"/>
                <a:gd name="T6" fmla="*/ 2147483647 w 541"/>
                <a:gd name="T7" fmla="*/ 2147483647 h 474"/>
                <a:gd name="T8" fmla="*/ 2147483647 w 541"/>
                <a:gd name="T9" fmla="*/ 2147483647 h 474"/>
                <a:gd name="T10" fmla="*/ 2147483647 w 541"/>
                <a:gd name="T11" fmla="*/ 2147483647 h 474"/>
                <a:gd name="T12" fmla="*/ 2147483647 w 541"/>
                <a:gd name="T13" fmla="*/ 2147483647 h 474"/>
                <a:gd name="T14" fmla="*/ 2147483647 w 541"/>
                <a:gd name="T15" fmla="*/ 2147483647 h 474"/>
                <a:gd name="T16" fmla="*/ 2147483647 w 541"/>
                <a:gd name="T17" fmla="*/ 2147483647 h 474"/>
                <a:gd name="T18" fmla="*/ 2147483647 w 541"/>
                <a:gd name="T19" fmla="*/ 2147483647 h 474"/>
                <a:gd name="T20" fmla="*/ 2147483647 w 541"/>
                <a:gd name="T21" fmla="*/ 2147483647 h 474"/>
                <a:gd name="T22" fmla="*/ 2147483647 w 541"/>
                <a:gd name="T23" fmla="*/ 2147483647 h 474"/>
                <a:gd name="T24" fmla="*/ 0 w 541"/>
                <a:gd name="T25" fmla="*/ 2147483647 h 474"/>
                <a:gd name="T26" fmla="*/ 2147483647 w 541"/>
                <a:gd name="T27" fmla="*/ 0 h 4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1"/>
                <a:gd name="T43" fmla="*/ 0 h 474"/>
                <a:gd name="T44" fmla="*/ 541 w 541"/>
                <a:gd name="T45" fmla="*/ 474 h 4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1" h="474">
                  <a:moveTo>
                    <a:pt x="13" y="0"/>
                  </a:moveTo>
                  <a:lnTo>
                    <a:pt x="232" y="0"/>
                  </a:lnTo>
                  <a:lnTo>
                    <a:pt x="232" y="161"/>
                  </a:lnTo>
                  <a:lnTo>
                    <a:pt x="515" y="383"/>
                  </a:lnTo>
                  <a:lnTo>
                    <a:pt x="540" y="408"/>
                  </a:lnTo>
                  <a:lnTo>
                    <a:pt x="527" y="473"/>
                  </a:lnTo>
                  <a:lnTo>
                    <a:pt x="385" y="473"/>
                  </a:lnTo>
                  <a:lnTo>
                    <a:pt x="260" y="393"/>
                  </a:lnTo>
                  <a:lnTo>
                    <a:pt x="216" y="393"/>
                  </a:lnTo>
                  <a:lnTo>
                    <a:pt x="109" y="245"/>
                  </a:lnTo>
                  <a:lnTo>
                    <a:pt x="35" y="154"/>
                  </a:lnTo>
                  <a:lnTo>
                    <a:pt x="43" y="119"/>
                  </a:lnTo>
                  <a:lnTo>
                    <a:pt x="0" y="72"/>
                  </a:lnTo>
                  <a:lnTo>
                    <a:pt x="13" y="0"/>
                  </a:lnTo>
                </a:path>
              </a:pathLst>
            </a:custGeom>
            <a:solidFill>
              <a:srgbClr val="3399FF"/>
            </a:solidFill>
            <a:ln w="12700" cap="rnd">
              <a:solidFill>
                <a:schemeClr val="tx1"/>
              </a:solidFill>
              <a:round/>
              <a:headEnd/>
              <a:tailEnd/>
            </a:ln>
          </p:spPr>
          <p:txBody>
            <a:bodyPr/>
            <a:lstStyle/>
            <a:p>
              <a:endParaRPr lang="en-US" dirty="0"/>
            </a:p>
          </p:txBody>
        </p:sp>
        <p:sp>
          <p:nvSpPr>
            <p:cNvPr id="240" name="Freeform 114"/>
            <p:cNvSpPr>
              <a:spLocks/>
            </p:cNvSpPr>
            <p:nvPr/>
          </p:nvSpPr>
          <p:spPr bwMode="auto">
            <a:xfrm>
              <a:off x="5029200" y="6400800"/>
              <a:ext cx="230188" cy="87313"/>
            </a:xfrm>
            <a:custGeom>
              <a:avLst/>
              <a:gdLst>
                <a:gd name="T0" fmla="*/ 2147483647 w 145"/>
                <a:gd name="T1" fmla="*/ 2147483647 h 55"/>
                <a:gd name="T2" fmla="*/ 2147483647 w 145"/>
                <a:gd name="T3" fmla="*/ 2147483647 h 55"/>
                <a:gd name="T4" fmla="*/ 2147483647 w 145"/>
                <a:gd name="T5" fmla="*/ 2147483647 h 55"/>
                <a:gd name="T6" fmla="*/ 2147483647 w 145"/>
                <a:gd name="T7" fmla="*/ 2147483647 h 55"/>
                <a:gd name="T8" fmla="*/ 2147483647 w 145"/>
                <a:gd name="T9" fmla="*/ 2147483647 h 55"/>
                <a:gd name="T10" fmla="*/ 2147483647 w 145"/>
                <a:gd name="T11" fmla="*/ 2147483647 h 55"/>
                <a:gd name="T12" fmla="*/ 2147483647 w 145"/>
                <a:gd name="T13" fmla="*/ 2147483647 h 55"/>
                <a:gd name="T14" fmla="*/ 2147483647 w 145"/>
                <a:gd name="T15" fmla="*/ 2147483647 h 55"/>
                <a:gd name="T16" fmla="*/ 2147483647 w 145"/>
                <a:gd name="T17" fmla="*/ 2147483647 h 55"/>
                <a:gd name="T18" fmla="*/ 2147483647 w 145"/>
                <a:gd name="T19" fmla="*/ 2147483647 h 55"/>
                <a:gd name="T20" fmla="*/ 2147483647 w 145"/>
                <a:gd name="T21" fmla="*/ 2147483647 h 55"/>
                <a:gd name="T22" fmla="*/ 2147483647 w 145"/>
                <a:gd name="T23" fmla="*/ 2147483647 h 55"/>
                <a:gd name="T24" fmla="*/ 2147483647 w 145"/>
                <a:gd name="T25" fmla="*/ 2147483647 h 55"/>
                <a:gd name="T26" fmla="*/ 2147483647 w 145"/>
                <a:gd name="T27" fmla="*/ 2147483647 h 55"/>
                <a:gd name="T28" fmla="*/ 2147483647 w 145"/>
                <a:gd name="T29" fmla="*/ 2147483647 h 55"/>
                <a:gd name="T30" fmla="*/ 2147483647 w 145"/>
                <a:gd name="T31" fmla="*/ 2147483647 h 55"/>
                <a:gd name="T32" fmla="*/ 2147483647 w 145"/>
                <a:gd name="T33" fmla="*/ 2147483647 h 55"/>
                <a:gd name="T34" fmla="*/ 2147483647 w 145"/>
                <a:gd name="T35" fmla="*/ 2147483647 h 55"/>
                <a:gd name="T36" fmla="*/ 2147483647 w 145"/>
                <a:gd name="T37" fmla="*/ 2147483647 h 55"/>
                <a:gd name="T38" fmla="*/ 2147483647 w 145"/>
                <a:gd name="T39" fmla="*/ 2147483647 h 55"/>
                <a:gd name="T40" fmla="*/ 2147483647 w 145"/>
                <a:gd name="T41" fmla="*/ 2147483647 h 55"/>
                <a:gd name="T42" fmla="*/ 2147483647 w 145"/>
                <a:gd name="T43" fmla="*/ 2147483647 h 55"/>
                <a:gd name="T44" fmla="*/ 2147483647 w 145"/>
                <a:gd name="T45" fmla="*/ 2147483647 h 55"/>
                <a:gd name="T46" fmla="*/ 2147483647 w 145"/>
                <a:gd name="T47" fmla="*/ 2147483647 h 55"/>
                <a:gd name="T48" fmla="*/ 2147483647 w 145"/>
                <a:gd name="T49" fmla="*/ 2147483647 h 55"/>
                <a:gd name="T50" fmla="*/ 2147483647 w 145"/>
                <a:gd name="T51" fmla="*/ 2147483647 h 55"/>
                <a:gd name="T52" fmla="*/ 2147483647 w 145"/>
                <a:gd name="T53" fmla="*/ 2147483647 h 55"/>
                <a:gd name="T54" fmla="*/ 2147483647 w 145"/>
                <a:gd name="T55" fmla="*/ 2147483647 h 55"/>
                <a:gd name="T56" fmla="*/ 2147483647 w 145"/>
                <a:gd name="T57" fmla="*/ 2147483647 h 55"/>
                <a:gd name="T58" fmla="*/ 2147483647 w 145"/>
                <a:gd name="T59" fmla="*/ 2147483647 h 55"/>
                <a:gd name="T60" fmla="*/ 2147483647 w 145"/>
                <a:gd name="T61" fmla="*/ 2147483647 h 55"/>
                <a:gd name="T62" fmla="*/ 2147483647 w 145"/>
                <a:gd name="T63" fmla="*/ 2147483647 h 55"/>
                <a:gd name="T64" fmla="*/ 2147483647 w 145"/>
                <a:gd name="T65" fmla="*/ 2147483647 h 55"/>
                <a:gd name="T66" fmla="*/ 2147483647 w 145"/>
                <a:gd name="T67" fmla="*/ 2147483647 h 55"/>
                <a:gd name="T68" fmla="*/ 2147483647 w 145"/>
                <a:gd name="T69" fmla="*/ 2147483647 h 55"/>
                <a:gd name="T70" fmla="*/ 2147483647 w 145"/>
                <a:gd name="T71" fmla="*/ 2147483647 h 55"/>
                <a:gd name="T72" fmla="*/ 2147483647 w 145"/>
                <a:gd name="T73" fmla="*/ 2147483647 h 55"/>
                <a:gd name="T74" fmla="*/ 2147483647 w 145"/>
                <a:gd name="T75" fmla="*/ 2147483647 h 55"/>
                <a:gd name="T76" fmla="*/ 2147483647 w 145"/>
                <a:gd name="T77" fmla="*/ 2147483647 h 55"/>
                <a:gd name="T78" fmla="*/ 2147483647 w 145"/>
                <a:gd name="T79" fmla="*/ 2147483647 h 55"/>
                <a:gd name="T80" fmla="*/ 2147483647 w 145"/>
                <a:gd name="T81" fmla="*/ 2147483647 h 55"/>
                <a:gd name="T82" fmla="*/ 2147483647 w 145"/>
                <a:gd name="T83" fmla="*/ 2147483647 h 55"/>
                <a:gd name="T84" fmla="*/ 2147483647 w 145"/>
                <a:gd name="T85" fmla="*/ 2147483647 h 55"/>
                <a:gd name="T86" fmla="*/ 2147483647 w 145"/>
                <a:gd name="T87" fmla="*/ 2147483647 h 55"/>
                <a:gd name="T88" fmla="*/ 2147483647 w 145"/>
                <a:gd name="T89" fmla="*/ 2147483647 h 55"/>
                <a:gd name="T90" fmla="*/ 2147483647 w 145"/>
                <a:gd name="T91" fmla="*/ 2147483647 h 55"/>
                <a:gd name="T92" fmla="*/ 2147483647 w 145"/>
                <a:gd name="T93" fmla="*/ 2147483647 h 55"/>
                <a:gd name="T94" fmla="*/ 2147483647 w 145"/>
                <a:gd name="T95" fmla="*/ 2147483647 h 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5"/>
                <a:gd name="T145" fmla="*/ 0 h 55"/>
                <a:gd name="T146" fmla="*/ 145 w 145"/>
                <a:gd name="T147" fmla="*/ 55 h 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5" h="55">
                  <a:moveTo>
                    <a:pt x="10" y="0"/>
                  </a:moveTo>
                  <a:lnTo>
                    <a:pt x="22" y="1"/>
                  </a:lnTo>
                  <a:lnTo>
                    <a:pt x="27" y="4"/>
                  </a:lnTo>
                  <a:lnTo>
                    <a:pt x="32" y="4"/>
                  </a:lnTo>
                  <a:lnTo>
                    <a:pt x="38" y="2"/>
                  </a:lnTo>
                  <a:lnTo>
                    <a:pt x="45" y="4"/>
                  </a:lnTo>
                  <a:lnTo>
                    <a:pt x="48" y="4"/>
                  </a:lnTo>
                  <a:lnTo>
                    <a:pt x="53" y="3"/>
                  </a:lnTo>
                  <a:lnTo>
                    <a:pt x="57" y="4"/>
                  </a:lnTo>
                  <a:lnTo>
                    <a:pt x="68" y="5"/>
                  </a:lnTo>
                  <a:lnTo>
                    <a:pt x="74" y="4"/>
                  </a:lnTo>
                  <a:lnTo>
                    <a:pt x="79" y="7"/>
                  </a:lnTo>
                  <a:lnTo>
                    <a:pt x="85" y="9"/>
                  </a:lnTo>
                  <a:lnTo>
                    <a:pt x="87" y="9"/>
                  </a:lnTo>
                  <a:lnTo>
                    <a:pt x="92" y="8"/>
                  </a:lnTo>
                  <a:lnTo>
                    <a:pt x="93" y="7"/>
                  </a:lnTo>
                  <a:lnTo>
                    <a:pt x="95" y="11"/>
                  </a:lnTo>
                  <a:lnTo>
                    <a:pt x="98" y="10"/>
                  </a:lnTo>
                  <a:lnTo>
                    <a:pt x="99" y="11"/>
                  </a:lnTo>
                  <a:lnTo>
                    <a:pt x="100" y="11"/>
                  </a:lnTo>
                  <a:lnTo>
                    <a:pt x="101" y="13"/>
                  </a:lnTo>
                  <a:lnTo>
                    <a:pt x="101" y="14"/>
                  </a:lnTo>
                  <a:lnTo>
                    <a:pt x="102" y="14"/>
                  </a:lnTo>
                  <a:lnTo>
                    <a:pt x="103" y="14"/>
                  </a:lnTo>
                  <a:lnTo>
                    <a:pt x="104" y="14"/>
                  </a:lnTo>
                  <a:lnTo>
                    <a:pt x="104" y="13"/>
                  </a:lnTo>
                  <a:lnTo>
                    <a:pt x="103" y="13"/>
                  </a:lnTo>
                  <a:lnTo>
                    <a:pt x="102" y="12"/>
                  </a:lnTo>
                  <a:lnTo>
                    <a:pt x="101" y="11"/>
                  </a:lnTo>
                  <a:lnTo>
                    <a:pt x="100" y="10"/>
                  </a:lnTo>
                  <a:lnTo>
                    <a:pt x="100" y="9"/>
                  </a:lnTo>
                  <a:lnTo>
                    <a:pt x="100" y="8"/>
                  </a:lnTo>
                  <a:lnTo>
                    <a:pt x="101" y="8"/>
                  </a:lnTo>
                  <a:lnTo>
                    <a:pt x="102" y="8"/>
                  </a:lnTo>
                  <a:lnTo>
                    <a:pt x="102" y="9"/>
                  </a:lnTo>
                  <a:lnTo>
                    <a:pt x="103" y="9"/>
                  </a:lnTo>
                  <a:lnTo>
                    <a:pt x="104" y="10"/>
                  </a:lnTo>
                  <a:lnTo>
                    <a:pt x="106" y="10"/>
                  </a:lnTo>
                  <a:lnTo>
                    <a:pt x="107" y="10"/>
                  </a:lnTo>
                  <a:lnTo>
                    <a:pt x="108" y="9"/>
                  </a:lnTo>
                  <a:lnTo>
                    <a:pt x="109" y="9"/>
                  </a:lnTo>
                  <a:lnTo>
                    <a:pt x="110" y="9"/>
                  </a:lnTo>
                  <a:lnTo>
                    <a:pt x="110" y="8"/>
                  </a:lnTo>
                  <a:lnTo>
                    <a:pt x="111" y="8"/>
                  </a:lnTo>
                  <a:lnTo>
                    <a:pt x="112" y="8"/>
                  </a:lnTo>
                  <a:lnTo>
                    <a:pt x="112" y="9"/>
                  </a:lnTo>
                  <a:lnTo>
                    <a:pt x="112" y="10"/>
                  </a:lnTo>
                  <a:lnTo>
                    <a:pt x="113" y="10"/>
                  </a:lnTo>
                  <a:lnTo>
                    <a:pt x="113" y="11"/>
                  </a:lnTo>
                  <a:lnTo>
                    <a:pt x="114" y="11"/>
                  </a:lnTo>
                  <a:lnTo>
                    <a:pt x="115" y="11"/>
                  </a:lnTo>
                  <a:lnTo>
                    <a:pt x="117" y="11"/>
                  </a:lnTo>
                  <a:lnTo>
                    <a:pt x="118" y="11"/>
                  </a:lnTo>
                  <a:lnTo>
                    <a:pt x="119" y="12"/>
                  </a:lnTo>
                  <a:lnTo>
                    <a:pt x="120" y="12"/>
                  </a:lnTo>
                  <a:lnTo>
                    <a:pt x="121" y="12"/>
                  </a:lnTo>
                  <a:lnTo>
                    <a:pt x="122" y="12"/>
                  </a:lnTo>
                  <a:lnTo>
                    <a:pt x="122" y="13"/>
                  </a:lnTo>
                  <a:lnTo>
                    <a:pt x="123" y="13"/>
                  </a:lnTo>
                  <a:lnTo>
                    <a:pt x="124" y="13"/>
                  </a:lnTo>
                  <a:lnTo>
                    <a:pt x="125" y="13"/>
                  </a:lnTo>
                  <a:lnTo>
                    <a:pt x="126" y="13"/>
                  </a:lnTo>
                  <a:lnTo>
                    <a:pt x="128" y="14"/>
                  </a:lnTo>
                  <a:lnTo>
                    <a:pt x="129" y="14"/>
                  </a:lnTo>
                  <a:lnTo>
                    <a:pt x="130" y="14"/>
                  </a:lnTo>
                  <a:lnTo>
                    <a:pt x="131" y="14"/>
                  </a:lnTo>
                  <a:lnTo>
                    <a:pt x="132" y="15"/>
                  </a:lnTo>
                  <a:lnTo>
                    <a:pt x="133" y="15"/>
                  </a:lnTo>
                  <a:lnTo>
                    <a:pt x="134" y="15"/>
                  </a:lnTo>
                  <a:lnTo>
                    <a:pt x="135" y="15"/>
                  </a:lnTo>
                  <a:lnTo>
                    <a:pt x="135" y="16"/>
                  </a:lnTo>
                  <a:lnTo>
                    <a:pt x="136" y="16"/>
                  </a:lnTo>
                  <a:lnTo>
                    <a:pt x="137" y="16"/>
                  </a:lnTo>
                  <a:lnTo>
                    <a:pt x="139" y="16"/>
                  </a:lnTo>
                  <a:lnTo>
                    <a:pt x="140" y="16"/>
                  </a:lnTo>
                  <a:lnTo>
                    <a:pt x="141" y="16"/>
                  </a:lnTo>
                  <a:lnTo>
                    <a:pt x="142" y="16"/>
                  </a:lnTo>
                  <a:lnTo>
                    <a:pt x="143" y="16"/>
                  </a:lnTo>
                  <a:lnTo>
                    <a:pt x="144" y="17"/>
                  </a:lnTo>
                  <a:lnTo>
                    <a:pt x="144" y="18"/>
                  </a:lnTo>
                  <a:lnTo>
                    <a:pt x="143" y="19"/>
                  </a:lnTo>
                  <a:lnTo>
                    <a:pt x="143" y="20"/>
                  </a:lnTo>
                  <a:lnTo>
                    <a:pt x="142" y="20"/>
                  </a:lnTo>
                  <a:lnTo>
                    <a:pt x="142" y="21"/>
                  </a:lnTo>
                  <a:lnTo>
                    <a:pt x="142" y="22"/>
                  </a:lnTo>
                  <a:lnTo>
                    <a:pt x="142" y="23"/>
                  </a:lnTo>
                  <a:lnTo>
                    <a:pt x="142" y="24"/>
                  </a:lnTo>
                  <a:lnTo>
                    <a:pt x="142" y="25"/>
                  </a:lnTo>
                  <a:lnTo>
                    <a:pt x="142" y="26"/>
                  </a:lnTo>
                  <a:lnTo>
                    <a:pt x="143" y="27"/>
                  </a:lnTo>
                  <a:lnTo>
                    <a:pt x="143" y="28"/>
                  </a:lnTo>
                  <a:lnTo>
                    <a:pt x="142" y="30"/>
                  </a:lnTo>
                  <a:lnTo>
                    <a:pt x="140" y="29"/>
                  </a:lnTo>
                  <a:lnTo>
                    <a:pt x="140" y="30"/>
                  </a:lnTo>
                  <a:lnTo>
                    <a:pt x="141" y="31"/>
                  </a:lnTo>
                  <a:lnTo>
                    <a:pt x="141" y="32"/>
                  </a:lnTo>
                  <a:lnTo>
                    <a:pt x="140" y="33"/>
                  </a:lnTo>
                  <a:lnTo>
                    <a:pt x="136" y="34"/>
                  </a:lnTo>
                  <a:lnTo>
                    <a:pt x="135" y="34"/>
                  </a:lnTo>
                  <a:lnTo>
                    <a:pt x="132" y="35"/>
                  </a:lnTo>
                  <a:lnTo>
                    <a:pt x="129" y="38"/>
                  </a:lnTo>
                  <a:lnTo>
                    <a:pt x="129" y="40"/>
                  </a:lnTo>
                  <a:lnTo>
                    <a:pt x="128" y="41"/>
                  </a:lnTo>
                  <a:lnTo>
                    <a:pt x="128" y="42"/>
                  </a:lnTo>
                  <a:lnTo>
                    <a:pt x="125" y="44"/>
                  </a:lnTo>
                  <a:lnTo>
                    <a:pt x="123" y="45"/>
                  </a:lnTo>
                  <a:lnTo>
                    <a:pt x="121" y="45"/>
                  </a:lnTo>
                  <a:lnTo>
                    <a:pt x="120" y="45"/>
                  </a:lnTo>
                  <a:lnTo>
                    <a:pt x="120" y="47"/>
                  </a:lnTo>
                  <a:lnTo>
                    <a:pt x="119" y="49"/>
                  </a:lnTo>
                  <a:lnTo>
                    <a:pt x="118" y="49"/>
                  </a:lnTo>
                  <a:lnTo>
                    <a:pt x="115" y="50"/>
                  </a:lnTo>
                  <a:lnTo>
                    <a:pt x="113" y="50"/>
                  </a:lnTo>
                  <a:lnTo>
                    <a:pt x="112" y="50"/>
                  </a:lnTo>
                  <a:lnTo>
                    <a:pt x="106" y="50"/>
                  </a:lnTo>
                  <a:lnTo>
                    <a:pt x="103" y="51"/>
                  </a:lnTo>
                  <a:lnTo>
                    <a:pt x="100" y="51"/>
                  </a:lnTo>
                  <a:lnTo>
                    <a:pt x="99" y="52"/>
                  </a:lnTo>
                  <a:lnTo>
                    <a:pt x="98" y="52"/>
                  </a:lnTo>
                  <a:lnTo>
                    <a:pt x="95" y="54"/>
                  </a:lnTo>
                  <a:lnTo>
                    <a:pt x="91" y="54"/>
                  </a:lnTo>
                  <a:lnTo>
                    <a:pt x="90" y="52"/>
                  </a:lnTo>
                  <a:lnTo>
                    <a:pt x="88" y="52"/>
                  </a:lnTo>
                  <a:lnTo>
                    <a:pt x="87" y="53"/>
                  </a:lnTo>
                  <a:lnTo>
                    <a:pt x="82" y="53"/>
                  </a:lnTo>
                  <a:lnTo>
                    <a:pt x="79" y="51"/>
                  </a:lnTo>
                  <a:lnTo>
                    <a:pt x="78" y="50"/>
                  </a:lnTo>
                  <a:lnTo>
                    <a:pt x="76" y="50"/>
                  </a:lnTo>
                  <a:lnTo>
                    <a:pt x="74" y="51"/>
                  </a:lnTo>
                  <a:lnTo>
                    <a:pt x="73" y="51"/>
                  </a:lnTo>
                  <a:lnTo>
                    <a:pt x="71" y="52"/>
                  </a:lnTo>
                  <a:lnTo>
                    <a:pt x="69" y="52"/>
                  </a:lnTo>
                  <a:lnTo>
                    <a:pt x="68" y="51"/>
                  </a:lnTo>
                  <a:lnTo>
                    <a:pt x="67" y="50"/>
                  </a:lnTo>
                  <a:lnTo>
                    <a:pt x="67" y="49"/>
                  </a:lnTo>
                  <a:lnTo>
                    <a:pt x="66" y="48"/>
                  </a:lnTo>
                  <a:lnTo>
                    <a:pt x="65" y="48"/>
                  </a:lnTo>
                  <a:lnTo>
                    <a:pt x="63" y="49"/>
                  </a:lnTo>
                  <a:lnTo>
                    <a:pt x="60" y="49"/>
                  </a:lnTo>
                  <a:lnTo>
                    <a:pt x="60" y="50"/>
                  </a:lnTo>
                  <a:lnTo>
                    <a:pt x="58" y="50"/>
                  </a:lnTo>
                  <a:lnTo>
                    <a:pt x="53" y="50"/>
                  </a:lnTo>
                  <a:lnTo>
                    <a:pt x="51" y="49"/>
                  </a:lnTo>
                  <a:lnTo>
                    <a:pt x="45" y="49"/>
                  </a:lnTo>
                  <a:lnTo>
                    <a:pt x="44" y="48"/>
                  </a:lnTo>
                  <a:lnTo>
                    <a:pt x="41" y="48"/>
                  </a:lnTo>
                  <a:lnTo>
                    <a:pt x="40" y="48"/>
                  </a:lnTo>
                  <a:lnTo>
                    <a:pt x="37" y="48"/>
                  </a:lnTo>
                  <a:lnTo>
                    <a:pt x="36" y="49"/>
                  </a:lnTo>
                  <a:lnTo>
                    <a:pt x="33" y="51"/>
                  </a:lnTo>
                  <a:lnTo>
                    <a:pt x="30" y="51"/>
                  </a:lnTo>
                  <a:lnTo>
                    <a:pt x="29" y="52"/>
                  </a:lnTo>
                  <a:lnTo>
                    <a:pt x="25" y="52"/>
                  </a:lnTo>
                  <a:lnTo>
                    <a:pt x="23" y="51"/>
                  </a:lnTo>
                  <a:lnTo>
                    <a:pt x="22" y="51"/>
                  </a:lnTo>
                  <a:lnTo>
                    <a:pt x="21" y="50"/>
                  </a:lnTo>
                  <a:lnTo>
                    <a:pt x="18" y="50"/>
                  </a:lnTo>
                  <a:lnTo>
                    <a:pt x="16" y="49"/>
                  </a:lnTo>
                  <a:lnTo>
                    <a:pt x="13" y="49"/>
                  </a:lnTo>
                  <a:lnTo>
                    <a:pt x="11" y="50"/>
                  </a:lnTo>
                  <a:lnTo>
                    <a:pt x="4" y="50"/>
                  </a:lnTo>
                  <a:lnTo>
                    <a:pt x="3" y="49"/>
                  </a:lnTo>
                  <a:lnTo>
                    <a:pt x="2" y="49"/>
                  </a:lnTo>
                  <a:lnTo>
                    <a:pt x="2" y="47"/>
                  </a:lnTo>
                  <a:lnTo>
                    <a:pt x="3" y="46"/>
                  </a:lnTo>
                  <a:lnTo>
                    <a:pt x="4" y="45"/>
                  </a:lnTo>
                  <a:lnTo>
                    <a:pt x="5" y="45"/>
                  </a:lnTo>
                  <a:lnTo>
                    <a:pt x="5" y="44"/>
                  </a:lnTo>
                  <a:lnTo>
                    <a:pt x="4" y="43"/>
                  </a:lnTo>
                  <a:lnTo>
                    <a:pt x="4" y="40"/>
                  </a:lnTo>
                  <a:lnTo>
                    <a:pt x="5" y="39"/>
                  </a:lnTo>
                  <a:lnTo>
                    <a:pt x="5" y="36"/>
                  </a:lnTo>
                  <a:lnTo>
                    <a:pt x="7" y="33"/>
                  </a:lnTo>
                  <a:lnTo>
                    <a:pt x="7" y="29"/>
                  </a:lnTo>
                  <a:lnTo>
                    <a:pt x="8" y="29"/>
                  </a:lnTo>
                  <a:lnTo>
                    <a:pt x="8" y="26"/>
                  </a:lnTo>
                  <a:lnTo>
                    <a:pt x="7" y="24"/>
                  </a:lnTo>
                  <a:lnTo>
                    <a:pt x="7" y="21"/>
                  </a:lnTo>
                  <a:lnTo>
                    <a:pt x="5" y="20"/>
                  </a:lnTo>
                  <a:lnTo>
                    <a:pt x="5" y="19"/>
                  </a:lnTo>
                  <a:lnTo>
                    <a:pt x="5" y="18"/>
                  </a:lnTo>
                  <a:lnTo>
                    <a:pt x="1" y="18"/>
                  </a:lnTo>
                  <a:lnTo>
                    <a:pt x="1" y="17"/>
                  </a:lnTo>
                  <a:lnTo>
                    <a:pt x="1" y="16"/>
                  </a:lnTo>
                  <a:lnTo>
                    <a:pt x="0" y="14"/>
                  </a:lnTo>
                  <a:lnTo>
                    <a:pt x="0" y="12"/>
                  </a:lnTo>
                  <a:lnTo>
                    <a:pt x="2" y="11"/>
                  </a:lnTo>
                  <a:lnTo>
                    <a:pt x="3" y="11"/>
                  </a:lnTo>
                  <a:lnTo>
                    <a:pt x="5" y="11"/>
                  </a:lnTo>
                  <a:lnTo>
                    <a:pt x="7" y="11"/>
                  </a:lnTo>
                  <a:lnTo>
                    <a:pt x="8" y="10"/>
                  </a:lnTo>
                  <a:lnTo>
                    <a:pt x="8" y="4"/>
                  </a:lnTo>
                  <a:lnTo>
                    <a:pt x="10" y="0"/>
                  </a:lnTo>
                </a:path>
              </a:pathLst>
            </a:custGeom>
            <a:solidFill>
              <a:srgbClr val="3399FF"/>
            </a:solidFill>
            <a:ln w="12700" cap="rnd">
              <a:solidFill>
                <a:schemeClr val="tx1"/>
              </a:solidFill>
              <a:round/>
              <a:headEnd/>
              <a:tailEnd/>
            </a:ln>
          </p:spPr>
          <p:txBody>
            <a:bodyPr/>
            <a:lstStyle/>
            <a:p>
              <a:endParaRPr lang="en-US" dirty="0"/>
            </a:p>
          </p:txBody>
        </p:sp>
        <p:sp>
          <p:nvSpPr>
            <p:cNvPr id="241" name="Text Box 118"/>
            <p:cNvSpPr txBox="1">
              <a:spLocks noChangeArrowheads="1"/>
            </p:cNvSpPr>
            <p:nvPr/>
          </p:nvSpPr>
          <p:spPr bwMode="auto">
            <a:xfrm>
              <a:off x="1219239" y="4039117"/>
              <a:ext cx="533482" cy="347540"/>
            </a:xfrm>
            <a:prstGeom prst="rect">
              <a:avLst/>
            </a:prstGeom>
            <a:noFill/>
            <a:ln w="12700">
              <a:noFill/>
              <a:miter lim="800000"/>
              <a:headEnd/>
              <a:tailEnd/>
            </a:ln>
            <a:effectLst/>
          </p:spPr>
          <p:txBody>
            <a:bodyPr>
              <a:spAutoFit/>
            </a:bodyPr>
            <a:lstStyle/>
            <a:p>
              <a:pPr algn="ctr">
                <a:spcBef>
                  <a:spcPct val="50000"/>
                </a:spcBef>
                <a:defRPr/>
              </a:pPr>
              <a:r>
                <a:rPr lang="en-US" sz="1000" dirty="0"/>
                <a:t>WA 4</a:t>
              </a:r>
            </a:p>
            <a:p>
              <a:pPr algn="ctr">
                <a:spcBef>
                  <a:spcPct val="50000"/>
                </a:spcBef>
                <a:defRPr/>
              </a:pPr>
              <a:endParaRPr lang="en-US" sz="1000" dirty="0">
                <a:effectLst>
                  <a:outerShdw blurRad="38100" dist="38100" dir="2700000" algn="tl">
                    <a:srgbClr val="C0C0C0"/>
                  </a:outerShdw>
                </a:effectLst>
              </a:endParaRPr>
            </a:p>
          </p:txBody>
        </p:sp>
        <p:sp>
          <p:nvSpPr>
            <p:cNvPr id="242" name="Text Box 119"/>
            <p:cNvSpPr txBox="1">
              <a:spLocks noChangeArrowheads="1"/>
            </p:cNvSpPr>
            <p:nvPr/>
          </p:nvSpPr>
          <p:spPr bwMode="auto">
            <a:xfrm>
              <a:off x="1219239" y="4724929"/>
              <a:ext cx="456911" cy="347540"/>
            </a:xfrm>
            <a:prstGeom prst="rect">
              <a:avLst/>
            </a:prstGeom>
            <a:noFill/>
            <a:ln w="12700">
              <a:noFill/>
              <a:miter lim="800000"/>
              <a:headEnd/>
              <a:tailEnd/>
            </a:ln>
            <a:effectLst/>
          </p:spPr>
          <p:txBody>
            <a:bodyPr>
              <a:spAutoFit/>
            </a:bodyPr>
            <a:lstStyle/>
            <a:p>
              <a:pPr algn="ctr">
                <a:spcBef>
                  <a:spcPct val="50000"/>
                </a:spcBef>
                <a:defRPr/>
              </a:pPr>
              <a:r>
                <a:rPr lang="en-US" sz="1000" dirty="0"/>
                <a:t>CA      </a:t>
              </a:r>
            </a:p>
            <a:p>
              <a:pPr algn="ctr">
                <a:spcBef>
                  <a:spcPct val="50000"/>
                </a:spcBef>
                <a:defRPr/>
              </a:pPr>
              <a:r>
                <a:rPr lang="en-US" sz="1000" dirty="0"/>
                <a:t>  109</a:t>
              </a:r>
              <a:endParaRPr lang="en-US" sz="1000" dirty="0">
                <a:effectLst>
                  <a:outerShdw blurRad="38100" dist="38100" dir="2700000" algn="tl">
                    <a:srgbClr val="C0C0C0"/>
                  </a:outerShdw>
                </a:effectLst>
              </a:endParaRPr>
            </a:p>
          </p:txBody>
        </p:sp>
        <p:sp>
          <p:nvSpPr>
            <p:cNvPr id="243" name="Text Box 121"/>
            <p:cNvSpPr txBox="1">
              <a:spLocks noChangeArrowheads="1"/>
            </p:cNvSpPr>
            <p:nvPr/>
          </p:nvSpPr>
          <p:spPr bwMode="auto">
            <a:xfrm>
              <a:off x="2362772" y="4800229"/>
              <a:ext cx="627625" cy="179562"/>
            </a:xfrm>
            <a:prstGeom prst="rect">
              <a:avLst/>
            </a:prstGeom>
            <a:noFill/>
            <a:ln w="12700">
              <a:noFill/>
              <a:miter lim="800000"/>
              <a:headEnd/>
              <a:tailEnd/>
            </a:ln>
            <a:effectLst/>
          </p:spPr>
          <p:txBody>
            <a:bodyPr>
              <a:spAutoFit/>
            </a:bodyPr>
            <a:lstStyle/>
            <a:p>
              <a:pPr algn="ctr">
                <a:spcBef>
                  <a:spcPct val="50000"/>
                </a:spcBef>
                <a:defRPr/>
              </a:pPr>
              <a:r>
                <a:rPr lang="en-US" sz="1000" dirty="0"/>
                <a:t>CO </a:t>
              </a:r>
              <a:r>
                <a:rPr lang="en-US" sz="1000" dirty="0" smtClean="0"/>
                <a:t>12</a:t>
              </a:r>
              <a:endParaRPr lang="en-US" sz="1000" dirty="0">
                <a:effectLst>
                  <a:outerShdw blurRad="38100" dist="38100" dir="2700000" algn="tl">
                    <a:srgbClr val="C0C0C0"/>
                  </a:outerShdw>
                </a:effectLst>
              </a:endParaRPr>
            </a:p>
          </p:txBody>
        </p:sp>
        <p:sp>
          <p:nvSpPr>
            <p:cNvPr id="244" name="Text Box 124"/>
            <p:cNvSpPr txBox="1">
              <a:spLocks noChangeArrowheads="1"/>
            </p:cNvSpPr>
            <p:nvPr/>
          </p:nvSpPr>
          <p:spPr bwMode="auto">
            <a:xfrm>
              <a:off x="4419600" y="5562600"/>
              <a:ext cx="457200" cy="348064"/>
            </a:xfrm>
            <a:prstGeom prst="rect">
              <a:avLst/>
            </a:prstGeom>
            <a:noFill/>
            <a:ln w="12700">
              <a:noFill/>
              <a:miter lim="800000"/>
              <a:headEnd/>
              <a:tailEnd/>
            </a:ln>
          </p:spPr>
          <p:txBody>
            <a:bodyPr>
              <a:spAutoFit/>
            </a:bodyPr>
            <a:lstStyle/>
            <a:p>
              <a:pPr algn="ctr">
                <a:spcBef>
                  <a:spcPct val="50000"/>
                </a:spcBef>
              </a:pPr>
              <a:r>
                <a:rPr lang="en-US" sz="1000" dirty="0"/>
                <a:t> FL</a:t>
              </a:r>
            </a:p>
            <a:p>
              <a:pPr algn="ctr">
                <a:spcBef>
                  <a:spcPct val="50000"/>
                </a:spcBef>
              </a:pPr>
              <a:r>
                <a:rPr lang="en-US" sz="1000" dirty="0"/>
                <a:t>     16</a:t>
              </a:r>
            </a:p>
          </p:txBody>
        </p:sp>
        <p:sp>
          <p:nvSpPr>
            <p:cNvPr id="245" name="Text Box 126"/>
            <p:cNvSpPr txBox="1">
              <a:spLocks noChangeArrowheads="1"/>
            </p:cNvSpPr>
            <p:nvPr/>
          </p:nvSpPr>
          <p:spPr bwMode="auto">
            <a:xfrm>
              <a:off x="4877039" y="4495553"/>
              <a:ext cx="533482" cy="179562"/>
            </a:xfrm>
            <a:prstGeom prst="rect">
              <a:avLst/>
            </a:prstGeom>
            <a:noFill/>
            <a:ln w="12700">
              <a:noFill/>
              <a:miter lim="800000"/>
              <a:headEnd/>
              <a:tailEnd/>
            </a:ln>
            <a:effectLst/>
          </p:spPr>
          <p:txBody>
            <a:bodyPr>
              <a:spAutoFit/>
            </a:bodyPr>
            <a:lstStyle/>
            <a:p>
              <a:pPr algn="ctr">
                <a:spcBef>
                  <a:spcPct val="50000"/>
                </a:spcBef>
                <a:defRPr/>
              </a:pPr>
              <a:r>
                <a:rPr lang="en-US" sz="1000" dirty="0"/>
                <a:t>NY </a:t>
              </a:r>
              <a:r>
                <a:rPr lang="en-US" sz="1000" dirty="0" smtClean="0"/>
                <a:t>29</a:t>
              </a:r>
              <a:endParaRPr lang="en-US" sz="1000" dirty="0">
                <a:effectLst>
                  <a:outerShdw blurRad="38100" dist="38100" dir="2700000" algn="tl">
                    <a:srgbClr val="C0C0C0"/>
                  </a:outerShdw>
                </a:effectLst>
              </a:endParaRPr>
            </a:p>
          </p:txBody>
        </p:sp>
        <p:sp>
          <p:nvSpPr>
            <p:cNvPr id="246" name="Text Box 127"/>
            <p:cNvSpPr txBox="1">
              <a:spLocks noChangeArrowheads="1"/>
            </p:cNvSpPr>
            <p:nvPr/>
          </p:nvSpPr>
          <p:spPr bwMode="auto">
            <a:xfrm>
              <a:off x="5562406" y="4876688"/>
              <a:ext cx="456911" cy="179562"/>
            </a:xfrm>
            <a:prstGeom prst="rect">
              <a:avLst/>
            </a:prstGeom>
            <a:noFill/>
            <a:ln w="12700">
              <a:noFill/>
              <a:miter lim="800000"/>
              <a:headEnd/>
              <a:tailEnd/>
            </a:ln>
            <a:effectLst/>
          </p:spPr>
          <p:txBody>
            <a:bodyPr>
              <a:spAutoFit/>
            </a:bodyPr>
            <a:lstStyle/>
            <a:p>
              <a:pPr algn="ctr">
                <a:spcBef>
                  <a:spcPct val="50000"/>
                </a:spcBef>
                <a:defRPr/>
              </a:pPr>
              <a:r>
                <a:rPr lang="en-US" sz="1000" dirty="0"/>
                <a:t>NJ 8</a:t>
              </a:r>
              <a:endParaRPr lang="en-US" sz="1000" dirty="0">
                <a:effectLst>
                  <a:outerShdw blurRad="38100" dist="38100" dir="2700000" algn="tl">
                    <a:srgbClr val="C0C0C0"/>
                  </a:outerShdw>
                </a:effectLst>
              </a:endParaRPr>
            </a:p>
          </p:txBody>
        </p:sp>
        <p:sp>
          <p:nvSpPr>
            <p:cNvPr id="247" name="Text Box 129"/>
            <p:cNvSpPr txBox="1">
              <a:spLocks noChangeArrowheads="1"/>
            </p:cNvSpPr>
            <p:nvPr/>
          </p:nvSpPr>
          <p:spPr bwMode="auto">
            <a:xfrm>
              <a:off x="5028925" y="6171852"/>
              <a:ext cx="610052" cy="179562"/>
            </a:xfrm>
            <a:prstGeom prst="rect">
              <a:avLst/>
            </a:prstGeom>
            <a:noFill/>
            <a:ln w="12700">
              <a:noFill/>
              <a:miter lim="800000"/>
              <a:headEnd/>
              <a:tailEnd/>
            </a:ln>
            <a:effectLst/>
          </p:spPr>
          <p:txBody>
            <a:bodyPr>
              <a:spAutoFit/>
            </a:bodyPr>
            <a:lstStyle/>
            <a:p>
              <a:pPr algn="ctr">
                <a:spcBef>
                  <a:spcPct val="50000"/>
                </a:spcBef>
                <a:defRPr/>
              </a:pPr>
              <a:r>
                <a:rPr lang="en-US" sz="1000" dirty="0"/>
                <a:t>PR 33</a:t>
              </a:r>
              <a:endParaRPr lang="en-US" sz="1000" dirty="0">
                <a:effectLst>
                  <a:outerShdw blurRad="38100" dist="38100" dir="2700000" algn="tl">
                    <a:srgbClr val="C0C0C0"/>
                  </a:outerShdw>
                </a:effectLst>
              </a:endParaRPr>
            </a:p>
          </p:txBody>
        </p:sp>
        <p:sp>
          <p:nvSpPr>
            <p:cNvPr id="248" name="Text Box 131"/>
            <p:cNvSpPr txBox="1">
              <a:spLocks noChangeArrowheads="1"/>
            </p:cNvSpPr>
            <p:nvPr/>
          </p:nvSpPr>
          <p:spPr bwMode="auto">
            <a:xfrm>
              <a:off x="3048000" y="4800600"/>
              <a:ext cx="444500" cy="179646"/>
            </a:xfrm>
            <a:prstGeom prst="rect">
              <a:avLst/>
            </a:prstGeom>
            <a:noFill/>
            <a:ln w="9525">
              <a:noFill/>
              <a:miter lim="800000"/>
              <a:headEnd/>
              <a:tailEnd/>
            </a:ln>
          </p:spPr>
          <p:txBody>
            <a:bodyPr>
              <a:spAutoFit/>
            </a:bodyPr>
            <a:lstStyle/>
            <a:p>
              <a:pPr algn="ctr"/>
              <a:r>
                <a:rPr lang="en-US" sz="1000" dirty="0"/>
                <a:t>KS 7</a:t>
              </a:r>
            </a:p>
          </p:txBody>
        </p:sp>
        <p:sp>
          <p:nvSpPr>
            <p:cNvPr id="249" name="Text Box 137"/>
            <p:cNvSpPr txBox="1">
              <a:spLocks noChangeArrowheads="1"/>
            </p:cNvSpPr>
            <p:nvPr/>
          </p:nvSpPr>
          <p:spPr bwMode="auto">
            <a:xfrm>
              <a:off x="1990795" y="5165725"/>
              <a:ext cx="414730" cy="179678"/>
            </a:xfrm>
            <a:prstGeom prst="rect">
              <a:avLst/>
            </a:prstGeom>
            <a:noFill/>
            <a:ln w="12700">
              <a:noFill/>
              <a:miter lim="800000"/>
              <a:headEnd/>
              <a:tailEnd/>
            </a:ln>
          </p:spPr>
          <p:txBody>
            <a:bodyPr wrap="none">
              <a:spAutoFit/>
            </a:bodyPr>
            <a:lstStyle/>
            <a:p>
              <a:pPr algn="ctr"/>
              <a:r>
                <a:rPr lang="en-US" sz="1000" dirty="0"/>
                <a:t>AZ </a:t>
              </a:r>
              <a:r>
                <a:rPr lang="en-US" sz="1000" dirty="0" smtClean="0"/>
                <a:t>16</a:t>
              </a:r>
              <a:endParaRPr lang="en-US" sz="1000" dirty="0"/>
            </a:p>
          </p:txBody>
        </p:sp>
        <p:sp>
          <p:nvSpPr>
            <p:cNvPr id="250" name="Text Box 138"/>
            <p:cNvSpPr txBox="1">
              <a:spLocks noChangeArrowheads="1"/>
            </p:cNvSpPr>
            <p:nvPr/>
          </p:nvSpPr>
          <p:spPr bwMode="auto">
            <a:xfrm>
              <a:off x="2399417" y="5013325"/>
              <a:ext cx="443925" cy="291925"/>
            </a:xfrm>
            <a:prstGeom prst="rect">
              <a:avLst/>
            </a:prstGeom>
            <a:noFill/>
            <a:ln w="12700">
              <a:noFill/>
              <a:miter lim="800000"/>
              <a:headEnd/>
              <a:tailEnd/>
            </a:ln>
          </p:spPr>
          <p:txBody>
            <a:bodyPr wrap="none">
              <a:spAutoFit/>
            </a:bodyPr>
            <a:lstStyle/>
            <a:p>
              <a:pPr algn="ctr"/>
              <a:endParaRPr lang="en-US" sz="1000" dirty="0"/>
            </a:p>
            <a:p>
              <a:pPr algn="ctr"/>
              <a:r>
                <a:rPr lang="en-US" sz="1000" dirty="0"/>
                <a:t>NM 15</a:t>
              </a:r>
            </a:p>
          </p:txBody>
        </p:sp>
        <p:sp>
          <p:nvSpPr>
            <p:cNvPr id="251" name="Text Box 139"/>
            <p:cNvSpPr txBox="1">
              <a:spLocks noChangeArrowheads="1"/>
            </p:cNvSpPr>
            <p:nvPr/>
          </p:nvSpPr>
          <p:spPr bwMode="auto">
            <a:xfrm>
              <a:off x="2888722" y="5429276"/>
              <a:ext cx="653284" cy="179646"/>
            </a:xfrm>
            <a:prstGeom prst="rect">
              <a:avLst/>
            </a:prstGeom>
            <a:noFill/>
            <a:ln w="12700">
              <a:noFill/>
              <a:miter lim="800000"/>
              <a:headEnd/>
              <a:tailEnd/>
            </a:ln>
          </p:spPr>
          <p:txBody>
            <a:bodyPr wrap="square">
              <a:spAutoFit/>
            </a:bodyPr>
            <a:lstStyle/>
            <a:p>
              <a:pPr algn="ctr"/>
              <a:r>
                <a:rPr lang="en-US" sz="1000" dirty="0"/>
                <a:t>TX </a:t>
              </a:r>
              <a:r>
                <a:rPr lang="en-US" sz="1000" dirty="0" smtClean="0"/>
                <a:t>64</a:t>
              </a:r>
              <a:endParaRPr lang="en-US" sz="1000" dirty="0"/>
            </a:p>
          </p:txBody>
        </p:sp>
        <p:sp>
          <p:nvSpPr>
            <p:cNvPr id="252" name="Text Box 140"/>
            <p:cNvSpPr txBox="1">
              <a:spLocks noChangeArrowheads="1"/>
            </p:cNvSpPr>
            <p:nvPr/>
          </p:nvSpPr>
          <p:spPr bwMode="auto">
            <a:xfrm>
              <a:off x="3886200" y="4572000"/>
              <a:ext cx="355600" cy="291925"/>
            </a:xfrm>
            <a:prstGeom prst="rect">
              <a:avLst/>
            </a:prstGeom>
            <a:noFill/>
            <a:ln w="12700">
              <a:noFill/>
              <a:miter lim="800000"/>
              <a:headEnd/>
              <a:tailEnd/>
            </a:ln>
          </p:spPr>
          <p:txBody>
            <a:bodyPr>
              <a:spAutoFit/>
            </a:bodyPr>
            <a:lstStyle/>
            <a:p>
              <a:pPr algn="ctr"/>
              <a:r>
                <a:rPr lang="en-US" sz="1000" dirty="0"/>
                <a:t>IL</a:t>
              </a:r>
            </a:p>
            <a:p>
              <a:pPr algn="ctr"/>
              <a:r>
                <a:rPr lang="en-US" sz="1000" dirty="0"/>
                <a:t>15</a:t>
              </a:r>
            </a:p>
          </p:txBody>
        </p:sp>
        <p:sp>
          <p:nvSpPr>
            <p:cNvPr id="253" name="Text Box 144"/>
            <p:cNvSpPr txBox="1">
              <a:spLocks noChangeArrowheads="1"/>
            </p:cNvSpPr>
            <p:nvPr/>
          </p:nvSpPr>
          <p:spPr bwMode="auto">
            <a:xfrm>
              <a:off x="3408948" y="4495800"/>
              <a:ext cx="313359" cy="179646"/>
            </a:xfrm>
            <a:prstGeom prst="rect">
              <a:avLst/>
            </a:prstGeom>
            <a:noFill/>
            <a:ln w="12700">
              <a:noFill/>
              <a:miter lim="800000"/>
              <a:headEnd/>
              <a:tailEnd/>
            </a:ln>
          </p:spPr>
          <p:txBody>
            <a:bodyPr wrap="none">
              <a:spAutoFit/>
            </a:bodyPr>
            <a:lstStyle/>
            <a:p>
              <a:pPr algn="ctr"/>
              <a:r>
                <a:rPr lang="en-US" sz="1000" dirty="0"/>
                <a:t>      </a:t>
              </a:r>
            </a:p>
          </p:txBody>
        </p:sp>
        <p:sp>
          <p:nvSpPr>
            <p:cNvPr id="254" name="Text Box 145"/>
            <p:cNvSpPr txBox="1">
              <a:spLocks noChangeArrowheads="1"/>
            </p:cNvSpPr>
            <p:nvPr/>
          </p:nvSpPr>
          <p:spPr bwMode="auto">
            <a:xfrm>
              <a:off x="4722813" y="4648200"/>
              <a:ext cx="449263" cy="179646"/>
            </a:xfrm>
            <a:prstGeom prst="rect">
              <a:avLst/>
            </a:prstGeom>
            <a:noFill/>
            <a:ln w="12700">
              <a:noFill/>
              <a:miter lim="800000"/>
              <a:headEnd/>
              <a:tailEnd/>
            </a:ln>
          </p:spPr>
          <p:txBody>
            <a:bodyPr>
              <a:spAutoFit/>
            </a:bodyPr>
            <a:lstStyle/>
            <a:p>
              <a:pPr algn="ctr"/>
              <a:r>
                <a:rPr lang="en-US" sz="1000" dirty="0"/>
                <a:t>PA 5</a:t>
              </a:r>
            </a:p>
          </p:txBody>
        </p:sp>
        <p:sp>
          <p:nvSpPr>
            <p:cNvPr id="255" name="Line 148"/>
            <p:cNvSpPr>
              <a:spLocks noChangeShapeType="1"/>
            </p:cNvSpPr>
            <p:nvPr/>
          </p:nvSpPr>
          <p:spPr bwMode="auto">
            <a:xfrm>
              <a:off x="5334000" y="4800600"/>
              <a:ext cx="304800" cy="152400"/>
            </a:xfrm>
            <a:prstGeom prst="line">
              <a:avLst/>
            </a:prstGeom>
            <a:noFill/>
            <a:ln w="12700">
              <a:solidFill>
                <a:schemeClr val="tx1"/>
              </a:solidFill>
              <a:round/>
              <a:headEnd/>
              <a:tailEnd type="triangle" w="med" len="med"/>
            </a:ln>
          </p:spPr>
          <p:txBody>
            <a:bodyPr>
              <a:spAutoFit/>
            </a:bodyPr>
            <a:lstStyle/>
            <a:p>
              <a:endParaRPr lang="en-US" dirty="0"/>
            </a:p>
          </p:txBody>
        </p:sp>
        <p:sp>
          <p:nvSpPr>
            <p:cNvPr id="256" name="Line 149"/>
            <p:cNvSpPr>
              <a:spLocks noChangeShapeType="1"/>
            </p:cNvSpPr>
            <p:nvPr/>
          </p:nvSpPr>
          <p:spPr bwMode="auto">
            <a:xfrm>
              <a:off x="5410200" y="4724400"/>
              <a:ext cx="457200" cy="152400"/>
            </a:xfrm>
            <a:prstGeom prst="line">
              <a:avLst/>
            </a:prstGeom>
            <a:noFill/>
            <a:ln w="12700">
              <a:solidFill>
                <a:schemeClr val="tx1"/>
              </a:solidFill>
              <a:round/>
              <a:headEnd/>
              <a:tailEnd type="triangle" w="med" len="med"/>
            </a:ln>
          </p:spPr>
          <p:txBody>
            <a:bodyPr>
              <a:spAutoFit/>
            </a:bodyPr>
            <a:lstStyle/>
            <a:p>
              <a:endParaRPr lang="en-US" dirty="0"/>
            </a:p>
          </p:txBody>
        </p:sp>
        <p:sp>
          <p:nvSpPr>
            <p:cNvPr id="257" name="Line 150"/>
            <p:cNvSpPr>
              <a:spLocks noChangeShapeType="1"/>
            </p:cNvSpPr>
            <p:nvPr/>
          </p:nvSpPr>
          <p:spPr bwMode="auto">
            <a:xfrm>
              <a:off x="5562600" y="4648200"/>
              <a:ext cx="304800" cy="0"/>
            </a:xfrm>
            <a:prstGeom prst="line">
              <a:avLst/>
            </a:prstGeom>
            <a:noFill/>
            <a:ln w="12700">
              <a:solidFill>
                <a:schemeClr val="tx1"/>
              </a:solidFill>
              <a:round/>
              <a:headEnd/>
              <a:tailEnd type="triangle" w="med" len="med"/>
            </a:ln>
          </p:spPr>
          <p:txBody>
            <a:bodyPr>
              <a:spAutoFit/>
            </a:bodyPr>
            <a:lstStyle/>
            <a:p>
              <a:endParaRPr lang="en-US" dirty="0"/>
            </a:p>
          </p:txBody>
        </p:sp>
        <p:sp>
          <p:nvSpPr>
            <p:cNvPr id="258" name="Text Box 152"/>
            <p:cNvSpPr txBox="1">
              <a:spLocks noChangeArrowheads="1"/>
            </p:cNvSpPr>
            <p:nvPr/>
          </p:nvSpPr>
          <p:spPr bwMode="auto">
            <a:xfrm>
              <a:off x="5784850" y="4784725"/>
              <a:ext cx="473075" cy="179646"/>
            </a:xfrm>
            <a:prstGeom prst="rect">
              <a:avLst/>
            </a:prstGeom>
            <a:noFill/>
            <a:ln w="12700">
              <a:noFill/>
              <a:miter lim="800000"/>
              <a:headEnd/>
              <a:tailEnd/>
            </a:ln>
          </p:spPr>
          <p:txBody>
            <a:bodyPr>
              <a:spAutoFit/>
            </a:bodyPr>
            <a:lstStyle/>
            <a:p>
              <a:pPr algn="ctr"/>
              <a:r>
                <a:rPr lang="en-US" sz="1000" dirty="0"/>
                <a:t> CT 4</a:t>
              </a:r>
            </a:p>
          </p:txBody>
        </p:sp>
        <p:sp>
          <p:nvSpPr>
            <p:cNvPr id="259" name="Text Box 153"/>
            <p:cNvSpPr txBox="1">
              <a:spLocks noChangeArrowheads="1"/>
            </p:cNvSpPr>
            <p:nvPr/>
          </p:nvSpPr>
          <p:spPr bwMode="auto">
            <a:xfrm>
              <a:off x="5791200" y="4495800"/>
              <a:ext cx="484188" cy="179646"/>
            </a:xfrm>
            <a:prstGeom prst="rect">
              <a:avLst/>
            </a:prstGeom>
            <a:noFill/>
            <a:ln w="12700">
              <a:noFill/>
              <a:miter lim="800000"/>
              <a:headEnd/>
              <a:tailEnd/>
            </a:ln>
          </p:spPr>
          <p:txBody>
            <a:bodyPr>
              <a:spAutoFit/>
            </a:bodyPr>
            <a:lstStyle/>
            <a:p>
              <a:pPr algn="ctr"/>
              <a:r>
                <a:rPr lang="en-US" sz="1000" dirty="0"/>
                <a:t>MA </a:t>
              </a:r>
              <a:r>
                <a:rPr lang="en-US" sz="1000" dirty="0" smtClean="0"/>
                <a:t>5</a:t>
              </a:r>
              <a:endParaRPr lang="en-US" sz="1000" dirty="0"/>
            </a:p>
          </p:txBody>
        </p:sp>
        <p:sp>
          <p:nvSpPr>
            <p:cNvPr id="260" name="Text Box 158"/>
            <p:cNvSpPr txBox="1">
              <a:spLocks noChangeArrowheads="1"/>
            </p:cNvSpPr>
            <p:nvPr/>
          </p:nvSpPr>
          <p:spPr bwMode="auto">
            <a:xfrm>
              <a:off x="4724400" y="5105400"/>
              <a:ext cx="455613" cy="179646"/>
            </a:xfrm>
            <a:prstGeom prst="rect">
              <a:avLst/>
            </a:prstGeom>
            <a:noFill/>
            <a:ln w="12700">
              <a:noFill/>
              <a:miter lim="800000"/>
              <a:headEnd/>
              <a:tailEnd/>
            </a:ln>
          </p:spPr>
          <p:txBody>
            <a:bodyPr>
              <a:spAutoFit/>
            </a:bodyPr>
            <a:lstStyle/>
            <a:p>
              <a:pPr algn="ctr"/>
              <a:r>
                <a:rPr lang="en-US" sz="1000" dirty="0"/>
                <a:t>NC 4</a:t>
              </a:r>
            </a:p>
          </p:txBody>
        </p:sp>
        <p:sp>
          <p:nvSpPr>
            <p:cNvPr id="261" name="Line 160"/>
            <p:cNvSpPr>
              <a:spLocks noChangeShapeType="1"/>
            </p:cNvSpPr>
            <p:nvPr/>
          </p:nvSpPr>
          <p:spPr bwMode="auto">
            <a:xfrm>
              <a:off x="5181600" y="5029200"/>
              <a:ext cx="228600" cy="304800"/>
            </a:xfrm>
            <a:prstGeom prst="line">
              <a:avLst/>
            </a:prstGeom>
            <a:noFill/>
            <a:ln w="12700">
              <a:solidFill>
                <a:schemeClr val="tx1"/>
              </a:solidFill>
              <a:round/>
              <a:headEnd/>
              <a:tailEnd type="triangle" w="med" len="med"/>
            </a:ln>
          </p:spPr>
          <p:txBody>
            <a:bodyPr>
              <a:spAutoFit/>
            </a:bodyPr>
            <a:lstStyle/>
            <a:p>
              <a:endParaRPr lang="en-US" dirty="0"/>
            </a:p>
          </p:txBody>
        </p:sp>
        <p:sp>
          <p:nvSpPr>
            <p:cNvPr id="262" name="Text Box 161"/>
            <p:cNvSpPr txBox="1">
              <a:spLocks noChangeArrowheads="1"/>
            </p:cNvSpPr>
            <p:nvPr/>
          </p:nvSpPr>
          <p:spPr bwMode="auto">
            <a:xfrm>
              <a:off x="5257380" y="5334282"/>
              <a:ext cx="610052" cy="179562"/>
            </a:xfrm>
            <a:prstGeom prst="rect">
              <a:avLst/>
            </a:prstGeom>
            <a:noFill/>
            <a:ln w="12700">
              <a:noFill/>
              <a:miter lim="800000"/>
              <a:headEnd/>
              <a:tailEnd/>
            </a:ln>
            <a:effectLst/>
          </p:spPr>
          <p:txBody>
            <a:bodyPr>
              <a:spAutoFit/>
            </a:bodyPr>
            <a:lstStyle/>
            <a:p>
              <a:pPr algn="ctr">
                <a:spcBef>
                  <a:spcPct val="50000"/>
                </a:spcBef>
                <a:defRPr/>
              </a:pPr>
              <a:r>
                <a:rPr lang="en-US" sz="1000" dirty="0"/>
                <a:t>D.C. 1</a:t>
              </a:r>
              <a:endParaRPr lang="en-US" sz="1000" dirty="0">
                <a:effectLst>
                  <a:outerShdw blurRad="38100" dist="38100" dir="2700000" algn="tl">
                    <a:srgbClr val="C0C0C0"/>
                  </a:outerShdw>
                </a:effectLst>
              </a:endParaRPr>
            </a:p>
          </p:txBody>
        </p:sp>
        <p:sp>
          <p:nvSpPr>
            <p:cNvPr id="263" name="Text Box 162"/>
            <p:cNvSpPr txBox="1">
              <a:spLocks noChangeArrowheads="1"/>
            </p:cNvSpPr>
            <p:nvPr/>
          </p:nvSpPr>
          <p:spPr bwMode="auto">
            <a:xfrm>
              <a:off x="4038600" y="5257800"/>
              <a:ext cx="449263" cy="291925"/>
            </a:xfrm>
            <a:prstGeom prst="rect">
              <a:avLst/>
            </a:prstGeom>
            <a:noFill/>
            <a:ln w="12700">
              <a:noFill/>
              <a:miter lim="800000"/>
              <a:headEnd/>
              <a:tailEnd/>
            </a:ln>
          </p:spPr>
          <p:txBody>
            <a:bodyPr>
              <a:spAutoFit/>
            </a:bodyPr>
            <a:lstStyle/>
            <a:p>
              <a:pPr algn="ctr"/>
              <a:r>
                <a:rPr lang="en-US" sz="1000" dirty="0"/>
                <a:t>AL  </a:t>
              </a:r>
            </a:p>
            <a:p>
              <a:pPr algn="ctr"/>
              <a:r>
                <a:rPr lang="en-US" sz="1000" dirty="0"/>
                <a:t>2</a:t>
              </a:r>
            </a:p>
          </p:txBody>
        </p:sp>
        <p:sp>
          <p:nvSpPr>
            <p:cNvPr id="264" name="Text Box 163"/>
            <p:cNvSpPr txBox="1">
              <a:spLocks noChangeArrowheads="1"/>
            </p:cNvSpPr>
            <p:nvPr/>
          </p:nvSpPr>
          <p:spPr bwMode="auto">
            <a:xfrm>
              <a:off x="4267200" y="5257800"/>
              <a:ext cx="449263" cy="291925"/>
            </a:xfrm>
            <a:prstGeom prst="rect">
              <a:avLst/>
            </a:prstGeom>
            <a:noFill/>
            <a:ln w="12700">
              <a:noFill/>
              <a:miter lim="800000"/>
              <a:headEnd/>
              <a:tailEnd/>
            </a:ln>
          </p:spPr>
          <p:txBody>
            <a:bodyPr>
              <a:spAutoFit/>
            </a:bodyPr>
            <a:lstStyle/>
            <a:p>
              <a:pPr algn="ctr"/>
              <a:r>
                <a:rPr lang="en-US" sz="1000" dirty="0"/>
                <a:t>GA</a:t>
              </a:r>
            </a:p>
            <a:p>
              <a:pPr algn="ctr"/>
              <a:r>
                <a:rPr lang="en-US" sz="1000" dirty="0"/>
                <a:t>3</a:t>
              </a:r>
            </a:p>
          </p:txBody>
        </p:sp>
        <p:sp>
          <p:nvSpPr>
            <p:cNvPr id="265" name="Text Box 164"/>
            <p:cNvSpPr txBox="1">
              <a:spLocks noChangeArrowheads="1"/>
            </p:cNvSpPr>
            <p:nvPr/>
          </p:nvSpPr>
          <p:spPr bwMode="auto">
            <a:xfrm>
              <a:off x="1676150" y="4419094"/>
              <a:ext cx="628881" cy="180721"/>
            </a:xfrm>
            <a:prstGeom prst="rect">
              <a:avLst/>
            </a:prstGeom>
            <a:noFill/>
            <a:ln w="12700">
              <a:noFill/>
              <a:miter lim="800000"/>
              <a:headEnd/>
              <a:tailEnd/>
            </a:ln>
            <a:effectLst/>
          </p:spPr>
          <p:txBody>
            <a:bodyPr>
              <a:spAutoFit/>
            </a:bodyPr>
            <a:lstStyle/>
            <a:p>
              <a:pPr algn="ctr">
                <a:spcBef>
                  <a:spcPct val="50000"/>
                </a:spcBef>
                <a:defRPr/>
              </a:pPr>
              <a:r>
                <a:rPr lang="en-US" sz="1000" dirty="0"/>
                <a:t>ID 2</a:t>
              </a:r>
              <a:endParaRPr lang="en-US" sz="1000" dirty="0">
                <a:effectLst>
                  <a:outerShdw blurRad="38100" dist="38100" dir="2700000" algn="tl">
                    <a:srgbClr val="C0C0C0"/>
                  </a:outerShdw>
                </a:effectLst>
              </a:endParaRPr>
            </a:p>
          </p:txBody>
        </p:sp>
        <p:sp>
          <p:nvSpPr>
            <p:cNvPr id="266" name="Text Box 165"/>
            <p:cNvSpPr txBox="1">
              <a:spLocks noChangeArrowheads="1"/>
            </p:cNvSpPr>
            <p:nvPr/>
          </p:nvSpPr>
          <p:spPr bwMode="auto">
            <a:xfrm>
              <a:off x="3429000" y="4495800"/>
              <a:ext cx="324768" cy="179646"/>
            </a:xfrm>
            <a:prstGeom prst="rect">
              <a:avLst/>
            </a:prstGeom>
            <a:noFill/>
            <a:ln w="9525">
              <a:noFill/>
              <a:miter lim="800000"/>
              <a:headEnd/>
              <a:tailEnd/>
            </a:ln>
          </p:spPr>
          <p:txBody>
            <a:bodyPr wrap="none">
              <a:spAutoFit/>
            </a:bodyPr>
            <a:lstStyle/>
            <a:p>
              <a:pPr algn="ctr"/>
              <a:r>
                <a:rPr lang="en-US" sz="1000" dirty="0"/>
                <a:t>IA 2</a:t>
              </a:r>
            </a:p>
          </p:txBody>
        </p:sp>
        <p:sp>
          <p:nvSpPr>
            <p:cNvPr id="267" name="Text Box 167"/>
            <p:cNvSpPr txBox="1">
              <a:spLocks noChangeArrowheads="1"/>
            </p:cNvSpPr>
            <p:nvPr/>
          </p:nvSpPr>
          <p:spPr bwMode="auto">
            <a:xfrm>
              <a:off x="5334000" y="4191000"/>
              <a:ext cx="601663" cy="179646"/>
            </a:xfrm>
            <a:prstGeom prst="rect">
              <a:avLst/>
            </a:prstGeom>
            <a:noFill/>
            <a:ln w="12700">
              <a:noFill/>
              <a:miter lim="800000"/>
              <a:headEnd/>
              <a:tailEnd/>
            </a:ln>
          </p:spPr>
          <p:txBody>
            <a:bodyPr>
              <a:spAutoFit/>
            </a:bodyPr>
            <a:lstStyle/>
            <a:p>
              <a:pPr algn="ctr"/>
              <a:r>
                <a:rPr lang="en-US" sz="1000" dirty="0"/>
                <a:t>   </a:t>
              </a:r>
              <a:endParaRPr lang="en-US" sz="1000" b="1" dirty="0"/>
            </a:p>
          </p:txBody>
        </p:sp>
        <p:sp>
          <p:nvSpPr>
            <p:cNvPr id="268" name="Line 168"/>
            <p:cNvSpPr>
              <a:spLocks noChangeShapeType="1"/>
            </p:cNvSpPr>
            <p:nvPr/>
          </p:nvSpPr>
          <p:spPr bwMode="auto">
            <a:xfrm>
              <a:off x="5181600" y="5029200"/>
              <a:ext cx="381000" cy="228600"/>
            </a:xfrm>
            <a:prstGeom prst="line">
              <a:avLst/>
            </a:prstGeom>
            <a:noFill/>
            <a:ln w="12700">
              <a:solidFill>
                <a:schemeClr val="tx1"/>
              </a:solidFill>
              <a:round/>
              <a:headEnd/>
              <a:tailEnd type="triangle" w="med" len="med"/>
            </a:ln>
          </p:spPr>
          <p:txBody>
            <a:bodyPr>
              <a:spAutoFit/>
            </a:bodyPr>
            <a:lstStyle/>
            <a:p>
              <a:endParaRPr lang="en-US" dirty="0"/>
            </a:p>
          </p:txBody>
        </p:sp>
        <p:sp>
          <p:nvSpPr>
            <p:cNvPr id="269" name="Text Box 169"/>
            <p:cNvSpPr txBox="1">
              <a:spLocks noChangeArrowheads="1"/>
            </p:cNvSpPr>
            <p:nvPr/>
          </p:nvSpPr>
          <p:spPr bwMode="auto">
            <a:xfrm>
              <a:off x="5485836" y="5181364"/>
              <a:ext cx="533481" cy="179562"/>
            </a:xfrm>
            <a:prstGeom prst="rect">
              <a:avLst/>
            </a:prstGeom>
            <a:noFill/>
            <a:ln w="12700">
              <a:noFill/>
              <a:miter lim="800000"/>
              <a:headEnd/>
              <a:tailEnd/>
            </a:ln>
            <a:effectLst/>
          </p:spPr>
          <p:txBody>
            <a:bodyPr>
              <a:spAutoFit/>
            </a:bodyPr>
            <a:lstStyle/>
            <a:p>
              <a:pPr algn="ctr">
                <a:spcBef>
                  <a:spcPct val="50000"/>
                </a:spcBef>
                <a:defRPr/>
              </a:pPr>
              <a:r>
                <a:rPr lang="en-US" sz="1000" dirty="0"/>
                <a:t>MD 2</a:t>
              </a:r>
              <a:endParaRPr lang="en-US" sz="1000" dirty="0">
                <a:effectLst>
                  <a:outerShdw blurRad="38100" dist="38100" dir="2700000" algn="tl">
                    <a:srgbClr val="C0C0C0"/>
                  </a:outerShdw>
                </a:effectLst>
              </a:endParaRPr>
            </a:p>
          </p:txBody>
        </p:sp>
        <p:sp>
          <p:nvSpPr>
            <p:cNvPr id="270" name="Line 171"/>
            <p:cNvSpPr>
              <a:spLocks noChangeShapeType="1"/>
            </p:cNvSpPr>
            <p:nvPr/>
          </p:nvSpPr>
          <p:spPr bwMode="auto">
            <a:xfrm flipV="1">
              <a:off x="4191000" y="4038600"/>
              <a:ext cx="228600" cy="228600"/>
            </a:xfrm>
            <a:prstGeom prst="line">
              <a:avLst/>
            </a:prstGeom>
            <a:noFill/>
            <a:ln w="12700">
              <a:solidFill>
                <a:schemeClr val="tx1"/>
              </a:solidFill>
              <a:round/>
              <a:headEnd/>
              <a:tailEnd type="triangle" w="med" len="med"/>
            </a:ln>
          </p:spPr>
          <p:txBody>
            <a:bodyPr>
              <a:spAutoFit/>
            </a:bodyPr>
            <a:lstStyle/>
            <a:p>
              <a:endParaRPr lang="en-US" dirty="0"/>
            </a:p>
          </p:txBody>
        </p:sp>
        <p:sp>
          <p:nvSpPr>
            <p:cNvPr id="271" name="Line 173"/>
            <p:cNvSpPr>
              <a:spLocks noChangeShapeType="1"/>
            </p:cNvSpPr>
            <p:nvPr/>
          </p:nvSpPr>
          <p:spPr bwMode="auto">
            <a:xfrm flipV="1">
              <a:off x="4495800" y="4114800"/>
              <a:ext cx="0" cy="228600"/>
            </a:xfrm>
            <a:prstGeom prst="line">
              <a:avLst/>
            </a:prstGeom>
            <a:noFill/>
            <a:ln w="12700">
              <a:solidFill>
                <a:schemeClr val="tx1"/>
              </a:solidFill>
              <a:round/>
              <a:headEnd/>
              <a:tailEnd type="triangle" w="med" len="med"/>
            </a:ln>
          </p:spPr>
          <p:txBody>
            <a:bodyPr>
              <a:spAutoFit/>
            </a:bodyPr>
            <a:lstStyle/>
            <a:p>
              <a:endParaRPr lang="en-US" dirty="0"/>
            </a:p>
          </p:txBody>
        </p:sp>
        <p:sp>
          <p:nvSpPr>
            <p:cNvPr id="272" name="Text Box 174"/>
            <p:cNvSpPr txBox="1">
              <a:spLocks noChangeArrowheads="1"/>
            </p:cNvSpPr>
            <p:nvPr/>
          </p:nvSpPr>
          <p:spPr bwMode="auto">
            <a:xfrm>
              <a:off x="4190417" y="3886200"/>
              <a:ext cx="686622" cy="179562"/>
            </a:xfrm>
            <a:prstGeom prst="rect">
              <a:avLst/>
            </a:prstGeom>
            <a:noFill/>
            <a:ln w="12700">
              <a:noFill/>
              <a:miter lim="800000"/>
              <a:headEnd/>
              <a:tailEnd/>
            </a:ln>
            <a:effectLst/>
          </p:spPr>
          <p:txBody>
            <a:bodyPr>
              <a:spAutoFit/>
            </a:bodyPr>
            <a:lstStyle/>
            <a:p>
              <a:pPr algn="ctr">
                <a:spcBef>
                  <a:spcPct val="50000"/>
                </a:spcBef>
                <a:defRPr/>
              </a:pPr>
              <a:r>
                <a:rPr lang="en-US" sz="1000" dirty="0"/>
                <a:t>MI 2</a:t>
              </a:r>
              <a:endParaRPr lang="en-US" sz="1000" dirty="0">
                <a:effectLst>
                  <a:outerShdw blurRad="38100" dist="38100" dir="2700000" algn="tl">
                    <a:srgbClr val="C0C0C0"/>
                  </a:outerShdw>
                </a:effectLst>
              </a:endParaRPr>
            </a:p>
          </p:txBody>
        </p:sp>
        <p:sp>
          <p:nvSpPr>
            <p:cNvPr id="273" name="Text Box 177"/>
            <p:cNvSpPr txBox="1">
              <a:spLocks noChangeArrowheads="1"/>
            </p:cNvSpPr>
            <p:nvPr/>
          </p:nvSpPr>
          <p:spPr bwMode="auto">
            <a:xfrm>
              <a:off x="3524409" y="4800600"/>
              <a:ext cx="393220" cy="179646"/>
            </a:xfrm>
            <a:prstGeom prst="rect">
              <a:avLst/>
            </a:prstGeom>
            <a:noFill/>
            <a:ln w="12700">
              <a:noFill/>
              <a:miter lim="800000"/>
              <a:headEnd/>
              <a:tailEnd/>
            </a:ln>
          </p:spPr>
          <p:txBody>
            <a:bodyPr wrap="none">
              <a:spAutoFit/>
            </a:bodyPr>
            <a:lstStyle/>
            <a:p>
              <a:pPr algn="ctr"/>
              <a:r>
                <a:rPr lang="en-US" sz="1000" dirty="0"/>
                <a:t>MO 3</a:t>
              </a:r>
            </a:p>
          </p:txBody>
        </p:sp>
        <p:sp>
          <p:nvSpPr>
            <p:cNvPr id="274" name="Text Box 179"/>
            <p:cNvSpPr txBox="1">
              <a:spLocks noChangeArrowheads="1"/>
            </p:cNvSpPr>
            <p:nvPr/>
          </p:nvSpPr>
          <p:spPr bwMode="auto">
            <a:xfrm>
              <a:off x="1576632" y="4800600"/>
              <a:ext cx="370403" cy="179646"/>
            </a:xfrm>
            <a:prstGeom prst="rect">
              <a:avLst/>
            </a:prstGeom>
            <a:noFill/>
            <a:ln w="12700">
              <a:noFill/>
              <a:miter lim="800000"/>
              <a:headEnd/>
              <a:tailEnd/>
            </a:ln>
          </p:spPr>
          <p:txBody>
            <a:bodyPr wrap="none">
              <a:spAutoFit/>
            </a:bodyPr>
            <a:lstStyle/>
            <a:p>
              <a:pPr algn="ctr"/>
              <a:r>
                <a:rPr lang="en-US" sz="1000" dirty="0"/>
                <a:t>NV 3</a:t>
              </a:r>
            </a:p>
          </p:txBody>
        </p:sp>
        <p:sp>
          <p:nvSpPr>
            <p:cNvPr id="275" name="Text Box 180"/>
            <p:cNvSpPr txBox="1">
              <a:spLocks noChangeArrowheads="1"/>
            </p:cNvSpPr>
            <p:nvPr/>
          </p:nvSpPr>
          <p:spPr bwMode="auto">
            <a:xfrm>
              <a:off x="4267200" y="4724400"/>
              <a:ext cx="533400" cy="179646"/>
            </a:xfrm>
            <a:prstGeom prst="rect">
              <a:avLst/>
            </a:prstGeom>
            <a:noFill/>
            <a:ln w="12700">
              <a:noFill/>
              <a:miter lim="800000"/>
              <a:headEnd/>
              <a:tailEnd/>
            </a:ln>
          </p:spPr>
          <p:txBody>
            <a:bodyPr>
              <a:spAutoFit/>
            </a:bodyPr>
            <a:lstStyle/>
            <a:p>
              <a:pPr algn="ctr"/>
              <a:r>
                <a:rPr lang="en-US" sz="1000" dirty="0"/>
                <a:t>  OH 4   </a:t>
              </a:r>
            </a:p>
          </p:txBody>
        </p:sp>
        <p:sp>
          <p:nvSpPr>
            <p:cNvPr id="276" name="Text Box 182"/>
            <p:cNvSpPr txBox="1">
              <a:spLocks noChangeArrowheads="1"/>
            </p:cNvSpPr>
            <p:nvPr/>
          </p:nvSpPr>
          <p:spPr bwMode="auto">
            <a:xfrm>
              <a:off x="3124200" y="5105400"/>
              <a:ext cx="375473" cy="179646"/>
            </a:xfrm>
            <a:prstGeom prst="rect">
              <a:avLst/>
            </a:prstGeom>
            <a:noFill/>
            <a:ln w="9525">
              <a:noFill/>
              <a:miter lim="800000"/>
              <a:headEnd/>
              <a:tailEnd/>
            </a:ln>
          </p:spPr>
          <p:txBody>
            <a:bodyPr wrap="none">
              <a:spAutoFit/>
            </a:bodyPr>
            <a:lstStyle/>
            <a:p>
              <a:pPr algn="ctr"/>
              <a:r>
                <a:rPr lang="en-US" sz="1000" dirty="0"/>
                <a:t>OK 1</a:t>
              </a:r>
            </a:p>
          </p:txBody>
        </p:sp>
        <p:sp>
          <p:nvSpPr>
            <p:cNvPr id="277" name="Text Box 183"/>
            <p:cNvSpPr txBox="1">
              <a:spLocks noChangeArrowheads="1"/>
            </p:cNvSpPr>
            <p:nvPr/>
          </p:nvSpPr>
          <p:spPr bwMode="auto">
            <a:xfrm>
              <a:off x="4038531" y="5104905"/>
              <a:ext cx="533482" cy="179562"/>
            </a:xfrm>
            <a:prstGeom prst="rect">
              <a:avLst/>
            </a:prstGeom>
            <a:noFill/>
            <a:ln w="12700">
              <a:noFill/>
              <a:miter lim="800000"/>
              <a:headEnd/>
              <a:tailEnd/>
            </a:ln>
            <a:effectLst/>
          </p:spPr>
          <p:txBody>
            <a:bodyPr>
              <a:spAutoFit/>
            </a:bodyPr>
            <a:lstStyle/>
            <a:p>
              <a:pPr algn="ctr">
                <a:spcBef>
                  <a:spcPct val="50000"/>
                </a:spcBef>
                <a:defRPr/>
              </a:pPr>
              <a:r>
                <a:rPr lang="en-US" sz="1000" dirty="0"/>
                <a:t>TN 2</a:t>
              </a:r>
              <a:endParaRPr lang="en-US" sz="1000" dirty="0">
                <a:effectLst>
                  <a:outerShdw blurRad="38100" dist="38100" dir="2700000" algn="tl">
                    <a:srgbClr val="C0C0C0"/>
                  </a:outerShdw>
                </a:effectLst>
              </a:endParaRPr>
            </a:p>
          </p:txBody>
        </p:sp>
        <p:sp>
          <p:nvSpPr>
            <p:cNvPr id="278" name="Freeform 184"/>
            <p:cNvSpPr>
              <a:spLocks/>
            </p:cNvSpPr>
            <p:nvPr/>
          </p:nvSpPr>
          <p:spPr bwMode="auto">
            <a:xfrm>
              <a:off x="4432300" y="4908550"/>
              <a:ext cx="712788" cy="198438"/>
            </a:xfrm>
            <a:custGeom>
              <a:avLst/>
              <a:gdLst>
                <a:gd name="T0" fmla="*/ 0 w 449"/>
                <a:gd name="T1" fmla="*/ 2147483647 h 125"/>
                <a:gd name="T2" fmla="*/ 2147483647 w 449"/>
                <a:gd name="T3" fmla="*/ 2147483647 h 125"/>
                <a:gd name="T4" fmla="*/ 2147483647 w 449"/>
                <a:gd name="T5" fmla="*/ 2147483647 h 125"/>
                <a:gd name="T6" fmla="*/ 2147483647 w 449"/>
                <a:gd name="T7" fmla="*/ 2147483647 h 125"/>
                <a:gd name="T8" fmla="*/ 2147483647 w 449"/>
                <a:gd name="T9" fmla="*/ 2147483647 h 125"/>
                <a:gd name="T10" fmla="*/ 2147483647 w 449"/>
                <a:gd name="T11" fmla="*/ 2147483647 h 125"/>
                <a:gd name="T12" fmla="*/ 2147483647 w 449"/>
                <a:gd name="T13" fmla="*/ 0 h 125"/>
                <a:gd name="T14" fmla="*/ 2147483647 w 449"/>
                <a:gd name="T15" fmla="*/ 2147483647 h 125"/>
                <a:gd name="T16" fmla="*/ 2147483647 w 449"/>
                <a:gd name="T17" fmla="*/ 2147483647 h 125"/>
                <a:gd name="T18" fmla="*/ 2147483647 w 449"/>
                <a:gd name="T19" fmla="*/ 2147483647 h 125"/>
                <a:gd name="T20" fmla="*/ 2147483647 w 449"/>
                <a:gd name="T21" fmla="*/ 2147483647 h 125"/>
                <a:gd name="T22" fmla="*/ 0 w 449"/>
                <a:gd name="T23" fmla="*/ 2147483647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9"/>
                <a:gd name="T37" fmla="*/ 0 h 125"/>
                <a:gd name="T38" fmla="*/ 449 w 449"/>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9" h="125">
                  <a:moveTo>
                    <a:pt x="0" y="123"/>
                  </a:moveTo>
                  <a:lnTo>
                    <a:pt x="14" y="112"/>
                  </a:lnTo>
                  <a:lnTo>
                    <a:pt x="116" y="76"/>
                  </a:lnTo>
                  <a:lnTo>
                    <a:pt x="201" y="87"/>
                  </a:lnTo>
                  <a:lnTo>
                    <a:pt x="225" y="74"/>
                  </a:lnTo>
                  <a:lnTo>
                    <a:pt x="254" y="33"/>
                  </a:lnTo>
                  <a:lnTo>
                    <a:pt x="372" y="0"/>
                  </a:lnTo>
                  <a:lnTo>
                    <a:pt x="392" y="55"/>
                  </a:lnTo>
                  <a:lnTo>
                    <a:pt x="448" y="66"/>
                  </a:lnTo>
                  <a:lnTo>
                    <a:pt x="420" y="92"/>
                  </a:lnTo>
                  <a:lnTo>
                    <a:pt x="440" y="124"/>
                  </a:lnTo>
                  <a:lnTo>
                    <a:pt x="0" y="123"/>
                  </a:lnTo>
                </a:path>
              </a:pathLst>
            </a:custGeom>
            <a:solidFill>
              <a:srgbClr val="C0C0C0"/>
            </a:solidFill>
            <a:ln w="12700" cap="rnd">
              <a:solidFill>
                <a:srgbClr val="000000"/>
              </a:solidFill>
              <a:round/>
              <a:headEnd/>
              <a:tailEnd/>
            </a:ln>
          </p:spPr>
          <p:txBody>
            <a:bodyPr/>
            <a:lstStyle/>
            <a:p>
              <a:endParaRPr lang="en-US" dirty="0"/>
            </a:p>
          </p:txBody>
        </p:sp>
        <p:sp>
          <p:nvSpPr>
            <p:cNvPr id="279" name="Rectangle 185"/>
            <p:cNvSpPr>
              <a:spLocks noChangeArrowheads="1"/>
            </p:cNvSpPr>
            <p:nvPr/>
          </p:nvSpPr>
          <p:spPr bwMode="auto">
            <a:xfrm>
              <a:off x="4572000" y="4953000"/>
              <a:ext cx="609600" cy="179646"/>
            </a:xfrm>
            <a:prstGeom prst="rect">
              <a:avLst/>
            </a:prstGeom>
            <a:noFill/>
            <a:ln w="12700">
              <a:noFill/>
              <a:miter lim="800000"/>
              <a:headEnd/>
              <a:tailEnd/>
            </a:ln>
          </p:spPr>
          <p:txBody>
            <a:bodyPr>
              <a:spAutoFit/>
            </a:bodyPr>
            <a:lstStyle/>
            <a:p>
              <a:pPr algn="ctr"/>
              <a:r>
                <a:rPr lang="en-US" sz="1000" dirty="0"/>
                <a:t>  VA 3</a:t>
              </a:r>
            </a:p>
          </p:txBody>
        </p:sp>
        <p:sp>
          <p:nvSpPr>
            <p:cNvPr id="280" name="Text Box 186"/>
            <p:cNvSpPr txBox="1">
              <a:spLocks noChangeArrowheads="1"/>
            </p:cNvSpPr>
            <p:nvPr/>
          </p:nvSpPr>
          <p:spPr bwMode="auto">
            <a:xfrm>
              <a:off x="3733800" y="4267200"/>
              <a:ext cx="353923" cy="179646"/>
            </a:xfrm>
            <a:prstGeom prst="rect">
              <a:avLst/>
            </a:prstGeom>
            <a:noFill/>
            <a:ln w="9525">
              <a:noFill/>
              <a:miter lim="800000"/>
              <a:headEnd/>
              <a:tailEnd/>
            </a:ln>
          </p:spPr>
          <p:txBody>
            <a:bodyPr wrap="none">
              <a:spAutoFit/>
            </a:bodyPr>
            <a:lstStyle/>
            <a:p>
              <a:pPr algn="ctr"/>
              <a:r>
                <a:rPr lang="en-US" sz="1000" dirty="0"/>
                <a:t>WI 2</a:t>
              </a:r>
            </a:p>
          </p:txBody>
        </p:sp>
        <p:sp>
          <p:nvSpPr>
            <p:cNvPr id="281" name="Text Box 187"/>
            <p:cNvSpPr txBox="1">
              <a:spLocks noChangeArrowheads="1"/>
            </p:cNvSpPr>
            <p:nvPr/>
          </p:nvSpPr>
          <p:spPr bwMode="auto">
            <a:xfrm>
              <a:off x="3429000" y="5105400"/>
              <a:ext cx="601663" cy="179646"/>
            </a:xfrm>
            <a:prstGeom prst="rect">
              <a:avLst/>
            </a:prstGeom>
            <a:noFill/>
            <a:ln w="12700">
              <a:noFill/>
              <a:miter lim="800000"/>
              <a:headEnd/>
              <a:tailEnd/>
            </a:ln>
          </p:spPr>
          <p:txBody>
            <a:bodyPr>
              <a:spAutoFit/>
            </a:bodyPr>
            <a:lstStyle/>
            <a:p>
              <a:pPr algn="ctr"/>
              <a:r>
                <a:rPr lang="en-US" sz="1000" dirty="0"/>
                <a:t>  AR 1</a:t>
              </a:r>
            </a:p>
          </p:txBody>
        </p:sp>
        <p:sp>
          <p:nvSpPr>
            <p:cNvPr id="282" name="Text Box 188"/>
            <p:cNvSpPr txBox="1">
              <a:spLocks noChangeArrowheads="1"/>
            </p:cNvSpPr>
            <p:nvPr/>
          </p:nvSpPr>
          <p:spPr bwMode="auto">
            <a:xfrm>
              <a:off x="1935461" y="4708525"/>
              <a:ext cx="365332" cy="179646"/>
            </a:xfrm>
            <a:prstGeom prst="rect">
              <a:avLst/>
            </a:prstGeom>
            <a:noFill/>
            <a:ln w="12700">
              <a:noFill/>
              <a:miter lim="800000"/>
              <a:headEnd/>
              <a:tailEnd/>
            </a:ln>
          </p:spPr>
          <p:txBody>
            <a:bodyPr wrap="none">
              <a:spAutoFit/>
            </a:bodyPr>
            <a:lstStyle/>
            <a:p>
              <a:pPr algn="ctr"/>
              <a:r>
                <a:rPr lang="en-US" sz="1000" dirty="0"/>
                <a:t>UT 1</a:t>
              </a:r>
            </a:p>
          </p:txBody>
        </p:sp>
        <p:sp>
          <p:nvSpPr>
            <p:cNvPr id="283" name="Line 189"/>
            <p:cNvSpPr>
              <a:spLocks noChangeShapeType="1"/>
            </p:cNvSpPr>
            <p:nvPr/>
          </p:nvSpPr>
          <p:spPr bwMode="auto">
            <a:xfrm>
              <a:off x="5257800" y="4953000"/>
              <a:ext cx="304800" cy="152400"/>
            </a:xfrm>
            <a:prstGeom prst="line">
              <a:avLst/>
            </a:prstGeom>
            <a:noFill/>
            <a:ln w="12700">
              <a:solidFill>
                <a:schemeClr val="tx1"/>
              </a:solidFill>
              <a:round/>
              <a:headEnd/>
              <a:tailEnd type="triangle" w="med" len="med"/>
            </a:ln>
          </p:spPr>
          <p:txBody>
            <a:bodyPr>
              <a:spAutoFit/>
            </a:bodyPr>
            <a:lstStyle/>
            <a:p>
              <a:endParaRPr lang="en-US" dirty="0"/>
            </a:p>
          </p:txBody>
        </p:sp>
        <p:sp>
          <p:nvSpPr>
            <p:cNvPr id="284" name="Text Box 190"/>
            <p:cNvSpPr txBox="1">
              <a:spLocks noChangeArrowheads="1"/>
            </p:cNvSpPr>
            <p:nvPr/>
          </p:nvSpPr>
          <p:spPr bwMode="auto">
            <a:xfrm>
              <a:off x="5485836" y="5029606"/>
              <a:ext cx="458166" cy="179562"/>
            </a:xfrm>
            <a:prstGeom prst="rect">
              <a:avLst/>
            </a:prstGeom>
            <a:noFill/>
            <a:ln w="12700">
              <a:noFill/>
              <a:miter lim="800000"/>
              <a:headEnd/>
              <a:tailEnd/>
            </a:ln>
            <a:effectLst/>
          </p:spPr>
          <p:txBody>
            <a:bodyPr>
              <a:spAutoFit/>
            </a:bodyPr>
            <a:lstStyle/>
            <a:p>
              <a:pPr algn="ctr">
                <a:spcBef>
                  <a:spcPct val="50000"/>
                </a:spcBef>
                <a:defRPr/>
              </a:pPr>
              <a:r>
                <a:rPr lang="en-US" sz="1000" dirty="0"/>
                <a:t>DE 1</a:t>
              </a:r>
              <a:endParaRPr lang="en-US" sz="1000" dirty="0">
                <a:effectLst>
                  <a:outerShdw blurRad="38100" dist="38100" dir="2700000" algn="tl">
                    <a:srgbClr val="C0C0C0"/>
                  </a:outerShdw>
                </a:effectLst>
              </a:endParaRPr>
            </a:p>
          </p:txBody>
        </p:sp>
        <p:sp>
          <p:nvSpPr>
            <p:cNvPr id="285" name="Text Box 192"/>
            <p:cNvSpPr txBox="1">
              <a:spLocks noChangeArrowheads="1"/>
            </p:cNvSpPr>
            <p:nvPr/>
          </p:nvSpPr>
          <p:spPr bwMode="auto">
            <a:xfrm>
              <a:off x="2057746" y="4114418"/>
              <a:ext cx="533482" cy="179562"/>
            </a:xfrm>
            <a:prstGeom prst="rect">
              <a:avLst/>
            </a:prstGeom>
            <a:noFill/>
            <a:ln w="12700">
              <a:noFill/>
              <a:miter lim="800000"/>
              <a:headEnd/>
              <a:tailEnd/>
            </a:ln>
            <a:effectLst/>
          </p:spPr>
          <p:txBody>
            <a:bodyPr>
              <a:spAutoFit/>
            </a:bodyPr>
            <a:lstStyle/>
            <a:p>
              <a:pPr algn="ctr">
                <a:spcBef>
                  <a:spcPct val="50000"/>
                </a:spcBef>
                <a:defRPr/>
              </a:pPr>
              <a:r>
                <a:rPr lang="en-US" sz="1000" dirty="0"/>
                <a:t>MT 1</a:t>
              </a:r>
              <a:endParaRPr lang="en-US" sz="1000" dirty="0">
                <a:effectLst>
                  <a:outerShdw blurRad="38100" dist="38100" dir="2700000" algn="tl">
                    <a:srgbClr val="C0C0C0"/>
                  </a:outerShdw>
                </a:effectLst>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7338" y="2438400"/>
            <a:ext cx="8704262" cy="2971800"/>
          </a:xfrm>
        </p:spPr>
        <p:txBody>
          <a:bodyPr numCol="1" rtlCol="0">
            <a:normAutofit/>
          </a:bodyPr>
          <a:lstStyle/>
          <a:p>
            <a:r>
              <a:rPr lang="en-US" sz="2800" dirty="0" smtClean="0"/>
              <a:t>77 Hispanic-Serving Institutions</a:t>
            </a:r>
          </a:p>
          <a:p>
            <a:r>
              <a:rPr lang="en-US" sz="2800" dirty="0" smtClean="0"/>
              <a:t>29 Associate Member Institutions</a:t>
            </a:r>
          </a:p>
          <a:p>
            <a:r>
              <a:rPr lang="en-US" sz="2800" dirty="0" smtClean="0"/>
              <a:t>3 Partner Institutions</a:t>
            </a:r>
          </a:p>
          <a:p>
            <a:r>
              <a:rPr lang="en-US" sz="2800" dirty="0" smtClean="0"/>
              <a:t>4 Hispanic Serving School Districts (HSSDs)</a:t>
            </a:r>
          </a:p>
          <a:p>
            <a:pPr>
              <a:buNone/>
            </a:pPr>
            <a:endParaRPr lang="en-US" sz="2000" dirty="0" smtClean="0"/>
          </a:p>
        </p:txBody>
      </p:sp>
      <p:sp>
        <p:nvSpPr>
          <p:cNvPr id="56322" name="Content Placeholder 2"/>
          <p:cNvSpPr txBox="1">
            <a:spLocks/>
          </p:cNvSpPr>
          <p:nvPr/>
        </p:nvSpPr>
        <p:spPr bwMode="auto">
          <a:xfrm>
            <a:off x="304800" y="5105400"/>
            <a:ext cx="8229600" cy="1752600"/>
          </a:xfrm>
          <a:prstGeom prst="rect">
            <a:avLst/>
          </a:prstGeom>
          <a:noFill/>
          <a:ln w="9525">
            <a:noFill/>
            <a:miter lim="800000"/>
            <a:headEnd/>
            <a:tailEnd/>
          </a:ln>
        </p:spPr>
        <p:txBody>
          <a:bodyPr/>
          <a:lstStyle/>
          <a:p>
            <a:pPr marL="285750" lvl="1" indent="-285750">
              <a:spcBef>
                <a:spcPct val="20000"/>
              </a:spcBef>
              <a:buFont typeface="Arial" charset="0"/>
              <a:buNone/>
              <a:tabLst>
                <a:tab pos="7085013" algn="l"/>
              </a:tabLst>
            </a:pPr>
            <a:r>
              <a:rPr lang="en-US" sz="2200" dirty="0">
                <a:latin typeface="Calibri" pitchFamily="34" charset="0"/>
              </a:rPr>
              <a:t>Hispanic-Serving Institution (HSI) = 25% + Hispanic </a:t>
            </a:r>
            <a:r>
              <a:rPr lang="en-US" sz="2200" dirty="0" smtClean="0">
                <a:latin typeface="Calibri" pitchFamily="34" charset="0"/>
              </a:rPr>
              <a:t>enrollment</a:t>
            </a:r>
          </a:p>
          <a:p>
            <a:pPr marL="285750" lvl="1" indent="-285750">
              <a:spcBef>
                <a:spcPct val="20000"/>
              </a:spcBef>
              <a:tabLst>
                <a:tab pos="7085013" algn="l"/>
              </a:tabLst>
            </a:pPr>
            <a:r>
              <a:rPr lang="en-US" sz="2200" dirty="0" smtClean="0">
                <a:latin typeface="Calibri" pitchFamily="34" charset="0"/>
              </a:rPr>
              <a:t>Associate Member Institution (AMI) = 10% +</a:t>
            </a:r>
          </a:p>
          <a:p>
            <a:pPr marL="285750" lvl="1" indent="-285750">
              <a:spcBef>
                <a:spcPct val="20000"/>
              </a:spcBef>
              <a:tabLst>
                <a:tab pos="7085013" algn="l"/>
              </a:tabLst>
            </a:pPr>
            <a:r>
              <a:rPr lang="en-US" sz="2200" dirty="0" smtClean="0">
                <a:latin typeface="Calibri" pitchFamily="34" charset="0"/>
              </a:rPr>
              <a:t>Partner Institution (PI) = Less than 10%</a:t>
            </a:r>
          </a:p>
          <a:p>
            <a:pPr marL="285750" lvl="1" indent="-285750">
              <a:spcBef>
                <a:spcPct val="20000"/>
              </a:spcBef>
              <a:tabLst>
                <a:tab pos="7085013" algn="l"/>
              </a:tabLst>
            </a:pPr>
            <a:r>
              <a:rPr lang="en-US" sz="2200" dirty="0" smtClean="0">
                <a:latin typeface="Calibri" pitchFamily="34" charset="0"/>
              </a:rPr>
              <a:t>HSSDs = 25% + Latino enrollment</a:t>
            </a:r>
          </a:p>
          <a:p>
            <a:pPr marL="285750" lvl="1" indent="-285750">
              <a:spcBef>
                <a:spcPct val="20000"/>
              </a:spcBef>
              <a:buFont typeface="Arial" charset="0"/>
              <a:buNone/>
              <a:tabLst>
                <a:tab pos="7085013" algn="l"/>
              </a:tabLst>
            </a:pPr>
            <a:endParaRPr lang="en-US" sz="2200" dirty="0">
              <a:latin typeface="Calibri" pitchFamily="34" charset="0"/>
            </a:endParaRPr>
          </a:p>
        </p:txBody>
      </p:sp>
      <p:cxnSp>
        <p:nvCxnSpPr>
          <p:cNvPr id="7" name="Straight Connector 6"/>
          <p:cNvCxnSpPr/>
          <p:nvPr/>
        </p:nvCxnSpPr>
        <p:spPr>
          <a:xfrm>
            <a:off x="2590800" y="4953000"/>
            <a:ext cx="3276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457200" y="457200"/>
            <a:ext cx="8229600" cy="1143000"/>
          </a:xfrm>
          <a:prstGeom prst="rect">
            <a:avLst/>
          </a:prstGeom>
        </p:spPr>
        <p:txBody>
          <a:bodyPr/>
          <a:lstStyle/>
          <a:p>
            <a:pPr fontAlgn="auto">
              <a:spcAft>
                <a:spcPts val="0"/>
              </a:spcAft>
              <a:defRPr/>
            </a:pPr>
            <a:r>
              <a:rPr lang="en-US" sz="4400" dirty="0">
                <a:latin typeface="+mn-lt"/>
              </a:rPr>
              <a:t>The State of </a:t>
            </a:r>
          </a:p>
          <a:p>
            <a:pPr fontAlgn="auto">
              <a:spcAft>
                <a:spcPts val="0"/>
              </a:spcAft>
              <a:defRPr/>
            </a:pPr>
            <a:r>
              <a:rPr lang="en-US" sz="4400" dirty="0">
                <a:latin typeface="+mn-lt"/>
              </a:rPr>
              <a:t>Hispanic Higher Education</a:t>
            </a:r>
            <a:endParaRPr lang="en-US" sz="4400" dirty="0">
              <a:latin typeface="+mj-lt"/>
              <a:ea typeface="+mj-ea"/>
              <a:cs typeface="+mj-cs"/>
            </a:endParaRPr>
          </a:p>
        </p:txBody>
      </p:sp>
      <p:sp>
        <p:nvSpPr>
          <p:cNvPr id="6" name="Content Placeholder 2"/>
          <p:cNvSpPr txBox="1">
            <a:spLocks/>
          </p:cNvSpPr>
          <p:nvPr/>
        </p:nvSpPr>
        <p:spPr bwMode="auto">
          <a:xfrm>
            <a:off x="304800" y="1905000"/>
            <a:ext cx="8229600" cy="381000"/>
          </a:xfrm>
          <a:prstGeom prst="rect">
            <a:avLst/>
          </a:prstGeom>
          <a:noFill/>
          <a:ln w="9525">
            <a:noFill/>
            <a:miter lim="800000"/>
            <a:headEnd/>
            <a:tailEnd/>
          </a:ln>
        </p:spPr>
        <p:txBody>
          <a:bodyPr/>
          <a:lstStyle/>
          <a:p>
            <a:pPr marL="285750" lvl="1" indent="-285750">
              <a:spcBef>
                <a:spcPct val="20000"/>
              </a:spcBef>
              <a:buFont typeface="Arial" charset="0"/>
              <a:buNone/>
              <a:tabLst>
                <a:tab pos="7085013" algn="l"/>
              </a:tabLst>
            </a:pPr>
            <a:r>
              <a:rPr lang="en-US" sz="2800" u="sng" dirty="0" smtClean="0">
                <a:latin typeface="+mn-lt"/>
              </a:rPr>
              <a:t>HACU Members in California</a:t>
            </a:r>
            <a:endParaRPr lang="en-US" sz="2800" u="sng"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24000"/>
            <a:ext cx="7924800" cy="3124200"/>
          </a:xfrm>
        </p:spPr>
        <p:txBody>
          <a:bodyPr rtlCol="0">
            <a:normAutofit lnSpcReduction="10000"/>
          </a:bodyPr>
          <a:lstStyle/>
          <a:p>
            <a:pPr fontAlgn="auto">
              <a:spcAft>
                <a:spcPts val="0"/>
              </a:spcAft>
              <a:buFont typeface="Arial" pitchFamily="34" charset="0"/>
              <a:buChar char="•"/>
              <a:tabLst>
                <a:tab pos="7085013" algn="l"/>
              </a:tabLst>
              <a:defRPr/>
            </a:pPr>
            <a:r>
              <a:rPr lang="en-US" sz="2800" dirty="0" smtClean="0"/>
              <a:t>Founded in 1986.</a:t>
            </a:r>
          </a:p>
          <a:p>
            <a:pPr fontAlgn="auto">
              <a:spcAft>
                <a:spcPts val="0"/>
              </a:spcAft>
              <a:buFont typeface="Arial" pitchFamily="34" charset="0"/>
              <a:buChar char="•"/>
              <a:tabLst>
                <a:tab pos="7085013" algn="l"/>
              </a:tabLst>
              <a:defRPr/>
            </a:pPr>
            <a:r>
              <a:rPr lang="en-US" sz="2800" dirty="0" smtClean="0"/>
              <a:t>Helped shape definition of HSIs in Higher Education Act of 1992.</a:t>
            </a:r>
          </a:p>
          <a:p>
            <a:pPr fontAlgn="auto">
              <a:spcAft>
                <a:spcPts val="0"/>
              </a:spcAft>
              <a:buFont typeface="Arial" pitchFamily="34" charset="0"/>
              <a:buChar char="•"/>
              <a:tabLst>
                <a:tab pos="7085013" algn="l"/>
              </a:tabLst>
              <a:defRPr/>
            </a:pPr>
            <a:r>
              <a:rPr lang="en-US" sz="2800" dirty="0" smtClean="0"/>
              <a:t>Helped secure more than </a:t>
            </a:r>
            <a:r>
              <a:rPr lang="en-US" sz="2800" smtClean="0"/>
              <a:t>$1.2 </a:t>
            </a:r>
            <a:r>
              <a:rPr lang="en-US" sz="2800" dirty="0" smtClean="0"/>
              <a:t>billion in federal funding for HSIs since 1995.</a:t>
            </a:r>
          </a:p>
          <a:p>
            <a:pPr fontAlgn="auto">
              <a:spcAft>
                <a:spcPts val="0"/>
              </a:spcAft>
              <a:buFont typeface="Arial" pitchFamily="34" charset="0"/>
              <a:buChar char="•"/>
              <a:tabLst>
                <a:tab pos="7085013" algn="l"/>
              </a:tabLst>
              <a:defRPr/>
            </a:pPr>
            <a:r>
              <a:rPr lang="en-US" sz="2800" dirty="0" smtClean="0"/>
              <a:t>Still, HSIs receive 52 cents in federal funding for every dollar that goes to non-HSIs.</a:t>
            </a:r>
          </a:p>
        </p:txBody>
      </p:sp>
      <p:sp>
        <p:nvSpPr>
          <p:cNvPr id="8" name="Title 1"/>
          <p:cNvSpPr txBox="1">
            <a:spLocks/>
          </p:cNvSpPr>
          <p:nvPr/>
        </p:nvSpPr>
        <p:spPr>
          <a:xfrm>
            <a:off x="457200" y="457200"/>
            <a:ext cx="8229600" cy="1143000"/>
          </a:xfrm>
          <a:prstGeom prst="rect">
            <a:avLst/>
          </a:prstGeom>
        </p:spPr>
        <p:txBody>
          <a:bodyPr/>
          <a:lstStyle/>
          <a:p>
            <a:pPr fontAlgn="auto">
              <a:spcAft>
                <a:spcPts val="0"/>
              </a:spcAft>
              <a:defRPr/>
            </a:pPr>
            <a:r>
              <a:rPr lang="en-US" sz="4400" dirty="0">
                <a:latin typeface="+mn-lt"/>
              </a:rPr>
              <a:t>About HACU</a:t>
            </a:r>
            <a:endParaRPr lang="en-US" sz="4400" dirty="0">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4521</TotalTime>
  <Words>2085</Words>
  <Application>Microsoft Office PowerPoint</Application>
  <PresentationFormat>On-screen Show (4:3)</PresentationFormat>
  <Paragraphs>570</Paragraphs>
  <Slides>31</Slides>
  <Notes>31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Custom Design</vt:lpstr>
      <vt:lpstr>1_Custom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HACU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njgarcia</dc:creator>
  <cp:lastModifiedBy>vmartin</cp:lastModifiedBy>
  <cp:revision>443</cp:revision>
  <dcterms:created xsi:type="dcterms:W3CDTF">2009-05-26T15:08:17Z</dcterms:created>
  <dcterms:modified xsi:type="dcterms:W3CDTF">2009-11-09T23:02:40Z</dcterms:modified>
</cp:coreProperties>
</file>